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07" r:id="rId2"/>
    <p:sldId id="508" r:id="rId3"/>
    <p:sldId id="510" r:id="rId4"/>
    <p:sldId id="509" r:id="rId5"/>
    <p:sldId id="537" r:id="rId6"/>
    <p:sldId id="512" r:id="rId7"/>
    <p:sldId id="513" r:id="rId8"/>
    <p:sldId id="516" r:id="rId9"/>
    <p:sldId id="517" r:id="rId10"/>
    <p:sldId id="518" r:id="rId11"/>
    <p:sldId id="539" r:id="rId12"/>
    <p:sldId id="520" r:id="rId13"/>
    <p:sldId id="521" r:id="rId14"/>
    <p:sldId id="522" r:id="rId15"/>
    <p:sldId id="525" r:id="rId16"/>
    <p:sldId id="540" r:id="rId17"/>
    <p:sldId id="541" r:id="rId18"/>
    <p:sldId id="530" r:id="rId19"/>
    <p:sldId id="531" r:id="rId20"/>
    <p:sldId id="533" r:id="rId21"/>
    <p:sldId id="535" r:id="rId22"/>
    <p:sldId id="536" r:id="rId23"/>
    <p:sldId id="504" r:id="rId24"/>
    <p:sldId id="506" r:id="rId2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FF"/>
    <a:srgbClr val="0B4D11"/>
    <a:srgbClr val="FFCC00"/>
    <a:srgbClr val="0033CC"/>
    <a:srgbClr val="EC5F38"/>
    <a:srgbClr val="0571CB"/>
    <a:srgbClr val="FBA737"/>
    <a:srgbClr val="FA9F26"/>
    <a:srgbClr val="FBA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1841" autoAdjust="0"/>
  </p:normalViewPr>
  <p:slideViewPr>
    <p:cSldViewPr snapToGrid="0">
      <p:cViewPr>
        <p:scale>
          <a:sx n="75" d="100"/>
          <a:sy n="75" d="100"/>
        </p:scale>
        <p:origin x="-420" y="4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O\AppData\Local\Packages\Microsoft.MicrosoftEdge_8wekyb3d8bbwe\TempState\Downloads\AMS%20Repor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O\AppData\Local\Packages\Microsoft.MicrosoftEdge_8wekyb3d8bbwe\TempState\Downloads\Monthly%20Data%20Entry%202017-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1"/>
    </c:view3D>
    <c:floor>
      <c:thickness val="0"/>
    </c:floor>
    <c:sideWall>
      <c:thickness val="0"/>
      <c:spPr>
        <a:noFill/>
        <a:ln>
          <a:noFill/>
        </a:ln>
        <a:effectLst>
          <a:outerShdw blurRad="50800" dist="50800" dir="5400000" algn="ctr" rotWithShape="0">
            <a:srgbClr val="EEECE1">
              <a:lumMod val="10000"/>
              <a:alpha val="18000"/>
            </a:srgbClr>
          </a:outerShdw>
        </a:effectLst>
      </c:spPr>
    </c:sideWall>
    <c:backWall>
      <c:thickness val="0"/>
      <c:spPr>
        <a:ln>
          <a:noFill/>
        </a:ln>
        <a:effectLst>
          <a:outerShdw blurRad="50800" dist="50800" dir="5400000" algn="ctr" rotWithShape="0">
            <a:schemeClr val="tx2">
              <a:lumMod val="40000"/>
              <a:lumOff val="60000"/>
            </a:scheme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035209108495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8480715667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Pry.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16.63000000000002</c:v>
                </c:pt>
                <c:pt idx="1">
                  <c:v>9.61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627816162749274E-3"/>
                  <c:y val="-2.8184084578884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1680065060680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Pry.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16.68</c:v>
                </c:pt>
                <c:pt idx="1">
                  <c:v>9.69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Qtr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627816162749274E-3"/>
                  <c:y val="-1.9512058554612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27816162749274E-3"/>
                  <c:y val="-3.2520097591020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Pry.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16.54</c:v>
                </c:pt>
                <c:pt idx="1">
                  <c:v>9.7200000000000006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4th Qtr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25563232549863E-2"/>
                  <c:y val="-1.9512058554612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25563232549863E-2"/>
                  <c:y val="-2.38480715667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Primary</c:v>
                </c:pt>
                <c:pt idx="1">
                  <c:v>Upper Pry.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16.559999999999999</c:v>
                </c:pt>
                <c:pt idx="1">
                  <c:v>9.61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392256"/>
        <c:axId val="25393792"/>
        <c:axId val="0"/>
      </c:bar3DChart>
      <c:catAx>
        <c:axId val="253922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5393792"/>
        <c:crosses val="autoZero"/>
        <c:auto val="1"/>
        <c:lblAlgn val="ctr"/>
        <c:lblOffset val="100"/>
        <c:noMultiLvlLbl val="0"/>
      </c:catAx>
      <c:valAx>
        <c:axId val="25393792"/>
        <c:scaling>
          <c:orientation val="minMax"/>
          <c:max val="20"/>
        </c:scaling>
        <c:delete val="1"/>
        <c:axPos val="l"/>
        <c:numFmt formatCode="General" sourceLinked="1"/>
        <c:majorTickMark val="none"/>
        <c:minorTickMark val="none"/>
        <c:tickLblPos val="nextTo"/>
        <c:crossAx val="25392256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35229222156468448"/>
          <c:y val="9.7560292773061413E-2"/>
          <c:w val="0.5375594559449185"/>
          <c:h val="6.0173447348852389E-2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9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038309892619979E-2"/>
          <c:y val="0.1253263965017172"/>
          <c:w val="0.73593262757148292"/>
          <c:h val="0.85072378613874289"/>
        </c:manualLayout>
      </c:layout>
      <c:pie3DChart>
        <c:varyColors val="1"/>
        <c:ser>
          <c:idx val="0"/>
          <c:order val="0"/>
          <c:tx>
            <c:strRef>
              <c:f>'Schools_Reported_On_20_04_2 (2)'!$B$1</c:f>
              <c:strCache>
                <c:ptCount val="1"/>
                <c:pt idx="0">
                  <c:v>Reported Schools Percentage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 prstMaterial="plastic"/>
          </c:spPr>
          <c:dLbls>
            <c:txPr>
              <a:bodyPr/>
              <a:lstStyle/>
              <a:p>
                <a:pPr>
                  <a:defRPr lang="en-US"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'Schools_Reported_On_20_04_2 (2)'!$A$2:$A$14</c:f>
              <c:strCache>
                <c:ptCount val="13"/>
                <c:pt idx="0">
                  <c:v>SRIKAKULAM</c:v>
                </c:pt>
                <c:pt idx="1">
                  <c:v>VIZIANAGARAM</c:v>
                </c:pt>
                <c:pt idx="2">
                  <c:v>VISAKHAPATNAM</c:v>
                </c:pt>
                <c:pt idx="3">
                  <c:v>EAST GODAVARI</c:v>
                </c:pt>
                <c:pt idx="4">
                  <c:v>WEST GODAVARI</c:v>
                </c:pt>
                <c:pt idx="5">
                  <c:v>KRISHNA</c:v>
                </c:pt>
                <c:pt idx="6">
                  <c:v>GUNTUR</c:v>
                </c:pt>
                <c:pt idx="7">
                  <c:v>PRAKASAM</c:v>
                </c:pt>
                <c:pt idx="8">
                  <c:v>NELLORE</c:v>
                </c:pt>
                <c:pt idx="9">
                  <c:v>CHITTOOR</c:v>
                </c:pt>
                <c:pt idx="10">
                  <c:v>KADAPA</c:v>
                </c:pt>
                <c:pt idx="11">
                  <c:v>ANANTAPUR</c:v>
                </c:pt>
                <c:pt idx="12">
                  <c:v>KURNOOL</c:v>
                </c:pt>
              </c:strCache>
            </c:strRef>
          </c:cat>
          <c:val>
            <c:numRef>
              <c:f>'Schools_Reported_On_20_04_2 (2)'!$B$2:$B$14</c:f>
              <c:numCache>
                <c:formatCode>0.00</c:formatCode>
                <c:ptCount val="13"/>
                <c:pt idx="0">
                  <c:v>83.16</c:v>
                </c:pt>
                <c:pt idx="1">
                  <c:v>83.9</c:v>
                </c:pt>
                <c:pt idx="2">
                  <c:v>88.179999999999978</c:v>
                </c:pt>
                <c:pt idx="3">
                  <c:v>87.36999999999999</c:v>
                </c:pt>
                <c:pt idx="4">
                  <c:v>88.51</c:v>
                </c:pt>
                <c:pt idx="5">
                  <c:v>94.03</c:v>
                </c:pt>
                <c:pt idx="6">
                  <c:v>85.7</c:v>
                </c:pt>
                <c:pt idx="7">
                  <c:v>87.36</c:v>
                </c:pt>
                <c:pt idx="8">
                  <c:v>84.61</c:v>
                </c:pt>
                <c:pt idx="9">
                  <c:v>82.07</c:v>
                </c:pt>
                <c:pt idx="10">
                  <c:v>82.32</c:v>
                </c:pt>
                <c:pt idx="11">
                  <c:v>83.83</c:v>
                </c:pt>
                <c:pt idx="12">
                  <c:v>86.6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lang="en-US" b="1"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>
      <a:outerShdw blurRad="50800" dist="38100" dir="5400000" algn="t" rotWithShape="0">
        <a:schemeClr val="bg2">
          <a:alpha val="40000"/>
        </a:schemeClr>
      </a:outerShdw>
    </a:effectLst>
    <a:scene3d>
      <a:camera prst="orthographicFront"/>
      <a:lightRig rig="threePt" dir="t"/>
    </a:scene3d>
    <a:sp3d>
      <a:bevelT w="6350"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Monthly Data Entry Status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Sheet1!$A$7</c:f>
              <c:strCache>
                <c:ptCount val="1"/>
                <c:pt idx="0">
                  <c:v>Percentage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Sheet1!$B$5:$M$6</c:f>
              <c:multiLvlStrCache>
                <c:ptCount val="12"/>
                <c:lvl>
                  <c:pt idx="0">
                    <c:v>44578</c:v>
                  </c:pt>
                  <c:pt idx="1">
                    <c:v>44337</c:v>
                  </c:pt>
                  <c:pt idx="2">
                    <c:v>44069</c:v>
                  </c:pt>
                  <c:pt idx="3">
                    <c:v>43993</c:v>
                  </c:pt>
                  <c:pt idx="4">
                    <c:v>43976</c:v>
                  </c:pt>
                  <c:pt idx="5">
                    <c:v>43313</c:v>
                  </c:pt>
                  <c:pt idx="6">
                    <c:v>43203</c:v>
                  </c:pt>
                  <c:pt idx="7">
                    <c:v>42486</c:v>
                  </c:pt>
                  <c:pt idx="8">
                    <c:v>42227</c:v>
                  </c:pt>
                  <c:pt idx="9">
                    <c:v>41239</c:v>
                  </c:pt>
                  <c:pt idx="10">
                    <c:v>40394</c:v>
                  </c:pt>
                  <c:pt idx="11">
                    <c:v>39011</c:v>
                  </c:pt>
                </c:lvl>
                <c:lvl>
                  <c:pt idx="0">
                    <c:v>April</c:v>
                  </c:pt>
                  <c:pt idx="1">
                    <c:v>May</c:v>
                  </c:pt>
                  <c:pt idx="2">
                    <c:v>June</c:v>
                  </c:pt>
                  <c:pt idx="3">
                    <c:v>July</c:v>
                  </c:pt>
                  <c:pt idx="4">
                    <c:v>Aug</c:v>
                  </c:pt>
                  <c:pt idx="5">
                    <c:v>Sept</c:v>
                  </c:pt>
                  <c:pt idx="6">
                    <c:v>Oct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</c:lvl>
              </c:multiLvlStrCache>
            </c:multiLvlStrRef>
          </c:cat>
          <c:val>
            <c:numRef>
              <c:f>Sheet1!$B$7:$M$7</c:f>
              <c:numCache>
                <c:formatCode>0.00</c:formatCode>
                <c:ptCount val="12"/>
                <c:pt idx="0">
                  <c:v>97.198177179861688</c:v>
                </c:pt>
                <c:pt idx="1">
                  <c:v>96.672699125656777</c:v>
                </c:pt>
                <c:pt idx="2">
                  <c:v>96.088350086126027</c:v>
                </c:pt>
                <c:pt idx="3">
                  <c:v>95.92263916446808</c:v>
                </c:pt>
                <c:pt idx="4">
                  <c:v>95.885572247781354</c:v>
                </c:pt>
                <c:pt idx="5">
                  <c:v>94.439962497001943</c:v>
                </c:pt>
                <c:pt idx="6">
                  <c:v>94.200117741970715</c:v>
                </c:pt>
                <c:pt idx="7">
                  <c:v>92.636766020539355</c:v>
                </c:pt>
                <c:pt idx="8">
                  <c:v>92.072040642783875</c:v>
                </c:pt>
                <c:pt idx="9">
                  <c:v>89.91779866123025</c:v>
                </c:pt>
                <c:pt idx="10">
                  <c:v>88.075354861217107</c:v>
                </c:pt>
                <c:pt idx="11">
                  <c:v>85.059852168414565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34976"/>
        <c:axId val="27140864"/>
      </c:barChart>
      <c:catAx>
        <c:axId val="2713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7140864"/>
        <c:crosses val="autoZero"/>
        <c:auto val="1"/>
        <c:lblAlgn val="ctr"/>
        <c:lblOffset val="100"/>
        <c:noMultiLvlLbl val="0"/>
      </c:catAx>
      <c:valAx>
        <c:axId val="271408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7134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E05EF-2B52-4F70-809E-DAAFA852DB95}" type="datetimeFigureOut">
              <a:rPr lang="en-US" smtClean="0"/>
              <a:pPr/>
              <a:t>5/31/2018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FEAF-1D4B-4E60-B852-AA63A44693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7630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9AEE0-8070-4D0C-A3C9-6A4626A7D15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FD4FD-AD5B-4291-BB01-06BFE2D40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52B830-89F0-44BF-9808-E08F9E3E47F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28.4.14</a:t>
            </a: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49862" y="942978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25" tIns="44862" rIns="89725" bIns="44862" anchor="b"/>
          <a:lstStyle/>
          <a:p>
            <a:pPr algn="r"/>
            <a:fld id="{6C18D569-7F4F-44A7-8EE0-44B3384C6B2D}" type="slidenum">
              <a:rPr lang="en-US" sz="1200">
                <a:latin typeface="Arial" pitchFamily="34" charset="0"/>
              </a:rPr>
              <a:pPr algn="r"/>
              <a:t>21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53252" name="Rectangle 7"/>
          <p:cNvSpPr txBox="1">
            <a:spLocks noGrp="1" noChangeArrowheads="1"/>
          </p:cNvSpPr>
          <p:nvPr/>
        </p:nvSpPr>
        <p:spPr bwMode="auto">
          <a:xfrm>
            <a:off x="3849862" y="942978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6" tIns="44858" rIns="89716" bIns="44858" anchor="b"/>
          <a:lstStyle/>
          <a:p>
            <a:pPr algn="r"/>
            <a:fld id="{21D46B38-46B1-4602-B3CC-4812E242FA5E}" type="slidenum">
              <a:rPr lang="en-US" sz="1200">
                <a:latin typeface="Arial" pitchFamily="34" charset="0"/>
              </a:rPr>
              <a:pPr algn="r"/>
              <a:t>21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716" tIns="44858" rIns="89716" bIns="4485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D4FD-AD5B-4291-BB01-06BFE2D40EB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728069-2696-40DC-8566-593B05058465}" type="slidenum">
              <a:rPr lang="en-IN" smtClean="0">
                <a:latin typeface="Arial" pitchFamily="34" charset="0"/>
              </a:rPr>
              <a:pPr>
                <a:defRPr/>
              </a:pPr>
              <a:t>7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7C25F-EC37-4919-91F9-D1E44923E4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FEA75-79AC-41CA-B09B-61A802EC39C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n</a:t>
            </a:r>
            <a:endParaRPr lang="en-IN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37EAE-F909-4462-A81C-7DBEE4C5AD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D8FE1D-E5BB-4090-9ADF-AC86D52269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C6D1C-41E2-4787-9DB5-28266DEE61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25578-C9BB-468A-A82B-8CB8501376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D192BC-49F8-4C51-9FE3-A902C2BC4EF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2438400" cy="2438400"/>
          </a:xfrm>
          <a:prstGeom prst="rect">
            <a:avLst/>
          </a:prstGeom>
          <a:solidFill>
            <a:srgbClr val="0A5BBA">
              <a:alpha val="89804"/>
            </a:srgbClr>
          </a:solidFill>
        </p:spPr>
        <p:txBody>
          <a:bodyPr lIns="243834" tIns="121917" rIns="121917" bIns="121917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042400" y="6356351"/>
            <a:ext cx="28448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74A398B2-5A34-1A4A-811E-F402728256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38400" y="1219200"/>
            <a:ext cx="9144000" cy="4876800"/>
          </a:xfrm>
          <a:noFill/>
        </p:spPr>
        <p:txBody>
          <a:bodyPr lIns="243834" tIns="121917" rIns="121917" bIns="121917">
            <a:normAutofit/>
          </a:bodyPr>
          <a:lstStyle>
            <a:lvl1pPr marL="304792" indent="-304792">
              <a:lnSpc>
                <a:spcPct val="100000"/>
              </a:lnSpc>
              <a:buFont typeface="Arial" pitchFamily="34" charset="0"/>
              <a:buChar char="•"/>
              <a:defRPr/>
            </a:lvl1pPr>
            <a:lvl2pPr marL="609585" indent="-300559">
              <a:lnSpc>
                <a:spcPct val="100000"/>
              </a:lnSpc>
              <a:buFont typeface="Arial" pitchFamily="34" charset="0"/>
              <a:buChar char="•"/>
              <a:defRPr/>
            </a:lvl2pPr>
            <a:lvl3pPr marL="914377" indent="-304792">
              <a:lnSpc>
                <a:spcPct val="100000"/>
              </a:lnSpc>
              <a:buFont typeface="Arial" pitchFamily="34" charset="0"/>
              <a:buChar char="•"/>
              <a:defRPr/>
            </a:lvl3pPr>
            <a:lvl4pPr marL="1219170" indent="-304792">
              <a:lnSpc>
                <a:spcPct val="100000"/>
              </a:lnSpc>
              <a:buFont typeface="Arial" pitchFamily="34" charset="0"/>
              <a:buChar char="•"/>
              <a:defRPr/>
            </a:lvl4pPr>
            <a:lvl5pPr marL="1523962" indent="-304792">
              <a:lnSpc>
                <a:spcPct val="100000"/>
              </a:lnSpc>
              <a:buFont typeface="Arial" pitchFamily="34" charset="0"/>
              <a:buChar char="•"/>
              <a:defRPr/>
            </a:lvl5pPr>
            <a:lvl6pPr>
              <a:lnSpc>
                <a:spcPct val="100000"/>
              </a:lnSpc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79862039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38400" y="1219200"/>
            <a:ext cx="4876800" cy="4875781"/>
          </a:xfrm>
          <a:solidFill>
            <a:srgbClr val="1A3762"/>
          </a:solidFill>
        </p:spPr>
        <p:txBody>
          <a:bodyPr lIns="243834" tIns="121917" rIns="121917" bIns="121917">
            <a:noAutofit/>
          </a:bodyPr>
          <a:lstStyle>
            <a:lvl1pPr marL="304792" indent="-304792">
              <a:lnSpc>
                <a:spcPct val="100000"/>
              </a:lnSpc>
              <a:buFont typeface="Arial" pitchFamily="34" charset="0"/>
              <a:buChar char="•"/>
              <a:defRPr sz="2700">
                <a:solidFill>
                  <a:schemeClr val="bg1"/>
                </a:solidFill>
              </a:defRPr>
            </a:lvl1pPr>
            <a:lvl2pPr marL="914377" indent="-304792">
              <a:lnSpc>
                <a:spcPct val="100000"/>
              </a:lnSpc>
              <a:buFont typeface="Arial" pitchFamily="34" charset="0"/>
              <a:buChar char="•"/>
              <a:defRPr sz="2700">
                <a:solidFill>
                  <a:schemeClr val="bg1"/>
                </a:solidFill>
              </a:defRPr>
            </a:lvl2pPr>
            <a:lvl3pPr marL="1371566" indent="-304792">
              <a:lnSpc>
                <a:spcPct val="100000"/>
              </a:lnSpc>
              <a:buFont typeface="Arial" pitchFamily="34" charset="0"/>
              <a:buChar char="•"/>
              <a:defRPr sz="2700">
                <a:solidFill>
                  <a:schemeClr val="bg1"/>
                </a:solidFill>
              </a:defRPr>
            </a:lvl3pPr>
            <a:lvl4pPr marL="1828754" indent="-304792">
              <a:lnSpc>
                <a:spcPct val="100000"/>
              </a:lnSpc>
              <a:buFont typeface="Arial" pitchFamily="34" charset="0"/>
              <a:buChar char="•"/>
              <a:defRPr sz="2700">
                <a:solidFill>
                  <a:schemeClr val="bg1"/>
                </a:solidFill>
              </a:defRPr>
            </a:lvl4pPr>
            <a:lvl5pPr marL="2285943" indent="-304792">
              <a:lnSpc>
                <a:spcPct val="100000"/>
              </a:lnSpc>
              <a:buFont typeface="Arial" pitchFamily="34" charset="0"/>
              <a:buChar char="•"/>
              <a:defRPr sz="2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2438400" cy="2438400"/>
          </a:xfrm>
          <a:prstGeom prst="rect">
            <a:avLst/>
          </a:prstGeom>
          <a:solidFill>
            <a:srgbClr val="0A5BBA">
              <a:alpha val="89804"/>
            </a:srgbClr>
          </a:solidFill>
        </p:spPr>
        <p:txBody>
          <a:bodyPr lIns="243834" tIns="121917" rIns="121917" bIns="121917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2899568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A5BBA">
              <a:alpha val="89804"/>
            </a:srgbClr>
          </a:solidFill>
        </p:spPr>
        <p:txBody>
          <a:bodyPr lIns="243834" tIns="121917" rIns="121917" bIns="121917" anchor="ctr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042400" y="6356351"/>
            <a:ext cx="28448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74A398B2-5A34-1A4A-811E-F402728256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876800"/>
          </a:xfrm>
          <a:noFill/>
        </p:spPr>
        <p:txBody>
          <a:bodyPr lIns="243834" tIns="121917" rIns="121917" bIns="121917">
            <a:normAutofit/>
          </a:bodyPr>
          <a:lstStyle>
            <a:lvl1pPr marL="304792" indent="-304792">
              <a:lnSpc>
                <a:spcPct val="100000"/>
              </a:lnSpc>
              <a:buFont typeface="Arial" pitchFamily="34" charset="0"/>
              <a:buChar char="•"/>
              <a:defRPr/>
            </a:lvl1pPr>
            <a:lvl2pPr marL="609585" indent="-300559">
              <a:lnSpc>
                <a:spcPct val="100000"/>
              </a:lnSpc>
              <a:buFont typeface="Arial" pitchFamily="34" charset="0"/>
              <a:buChar char="•"/>
              <a:defRPr/>
            </a:lvl2pPr>
            <a:lvl3pPr marL="914377" indent="-304792">
              <a:lnSpc>
                <a:spcPct val="100000"/>
              </a:lnSpc>
              <a:buFont typeface="Arial" pitchFamily="34" charset="0"/>
              <a:buChar char="•"/>
              <a:defRPr/>
            </a:lvl3pPr>
            <a:lvl4pPr marL="1219170" indent="-304792">
              <a:lnSpc>
                <a:spcPct val="100000"/>
              </a:lnSpc>
              <a:buFont typeface="Arial" pitchFamily="34" charset="0"/>
              <a:buChar char="•"/>
              <a:defRPr/>
            </a:lvl4pPr>
            <a:lvl5pPr marL="1523962" indent="-304792">
              <a:lnSpc>
                <a:spcPct val="100000"/>
              </a:lnSpc>
              <a:buFont typeface="Arial" pitchFamily="34" charset="0"/>
              <a:buChar char="•"/>
              <a:defRPr/>
            </a:lvl5pPr>
            <a:lvl6pPr>
              <a:lnSpc>
                <a:spcPct val="100000"/>
              </a:lnSpc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423817407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27063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 sz="180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6264275"/>
            <a:ext cx="10515600" cy="0"/>
          </a:xfrm>
          <a:prstGeom prst="line">
            <a:avLst/>
          </a:prstGeom>
          <a:ln w="28575">
            <a:solidFill>
              <a:srgbClr val="00316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databi.co/wp-content/uploads/2016/03/Andhra-Pradesh-AP-Govt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2701"/>
            <a:ext cx="7450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Image result for andhra pradesh sunrise state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8" t="19511" r="35123" b="52315"/>
          <a:stretch>
            <a:fillRect/>
          </a:stretch>
        </p:blipFill>
        <p:spPr bwMode="auto">
          <a:xfrm>
            <a:off x="52917" y="-26988"/>
            <a:ext cx="897467" cy="6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5" y="1364343"/>
            <a:ext cx="10695819" cy="4458233"/>
          </a:xfrm>
          <a:prstGeom prst="rect">
            <a:avLst/>
          </a:prstGeom>
        </p:spPr>
        <p:txBody>
          <a:bodyPr/>
          <a:lstStyle>
            <a:lvl1pPr>
              <a:lnSpc>
                <a:spcPts val="1500"/>
              </a:lnSpc>
              <a:spcAft>
                <a:spcPts val="1000"/>
              </a:spcAft>
              <a:defRPr/>
            </a:lvl1pPr>
            <a:lvl2pPr marL="0" indent="0">
              <a:lnSpc>
                <a:spcPts val="1500"/>
              </a:lnSpc>
              <a:spcAft>
                <a:spcPts val="1000"/>
              </a:spcAft>
              <a:buNone/>
              <a:defRPr sz="1200" b="1" baseline="0">
                <a:solidFill>
                  <a:srgbClr val="00316B"/>
                </a:solidFill>
                <a:latin typeface="Gill Sans MT" panose="020B0502020104020203" pitchFamily="34" charset="0"/>
              </a:defRPr>
            </a:lvl2pPr>
            <a:lvl3pPr marL="0" indent="0">
              <a:lnSpc>
                <a:spcPts val="1500"/>
              </a:lnSpc>
              <a:spcAft>
                <a:spcPts val="1000"/>
              </a:spcAft>
              <a:buNone/>
              <a:defRPr sz="1100">
                <a:latin typeface="Cambria" panose="02040503050406030204" pitchFamily="18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12192000" cy="627063"/>
          </a:xfrm>
          <a:prstGeom prst="rect">
            <a:avLst/>
          </a:prstGeom>
        </p:spPr>
        <p:txBody>
          <a:bodyPr anchor="ctr"/>
          <a:lstStyle>
            <a:lvl1pPr marL="109538" indent="0" algn="ctr">
              <a:defRPr sz="2500" cap="all" baseline="0">
                <a:solidFill>
                  <a:srgbClr val="006AB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60D3-7223-43DD-9FF9-750AF4727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5BF1-59E8-4D3B-AAAD-E23066099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6" r:id="rId17"/>
    <p:sldLayoutId id="2147483667" r:id="rId18"/>
    <p:sldLayoutId id="2147483668" r:id="rId19"/>
    <p:sldLayoutId id="2147483671" r:id="rId20"/>
    <p:sldLayoutId id="2147483672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809" t="13106" r="27809" b="10213"/>
          <a:stretch>
            <a:fillRect/>
          </a:stretch>
        </p:blipFill>
        <p:spPr bwMode="auto">
          <a:xfrm>
            <a:off x="10462685" y="76199"/>
            <a:ext cx="1729316" cy="182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18"/>
          <p:cNvSpPr txBox="1">
            <a:spLocks noChangeArrowheads="1"/>
          </p:cNvSpPr>
          <p:nvPr/>
        </p:nvSpPr>
        <p:spPr bwMode="auto">
          <a:xfrm>
            <a:off x="-16933" y="2628900"/>
            <a:ext cx="11887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700" b="1" dirty="0">
                <a:solidFill>
                  <a:srgbClr val="7030A0"/>
                </a:solidFill>
              </a:rPr>
              <a:t>Annual Work Plan &amp; Budget –</a:t>
            </a:r>
            <a:r>
              <a:rPr lang="en-IN" altLang="en-US" sz="2700" b="1" dirty="0">
                <a:solidFill>
                  <a:srgbClr val="7030A0"/>
                </a:solidFill>
              </a:rPr>
              <a:t> </a:t>
            </a:r>
            <a:r>
              <a:rPr lang="en-IN" altLang="en-US" sz="2700" b="1" dirty="0" smtClean="0">
                <a:solidFill>
                  <a:srgbClr val="7030A0"/>
                </a:solidFill>
              </a:rPr>
              <a:t>2018-19     </a:t>
            </a:r>
            <a:endParaRPr lang="en-IN" altLang="en-US" sz="27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5751513"/>
            <a:ext cx="1158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Department of School Education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Government of Andhra Pradesh</a:t>
            </a:r>
            <a:endParaRPr lang="en-US" sz="1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126" name="Picture 1" descr="G:\WEBSITE\imagesCAK43VU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-1"/>
            <a:ext cx="2032000" cy="189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" y="3436939"/>
            <a:ext cx="4267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9451" y="3429000"/>
            <a:ext cx="406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3429000"/>
            <a:ext cx="345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595967" y="1574800"/>
            <a:ext cx="8525933" cy="6463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Mid Day Meal Scheme     </a:t>
            </a:r>
            <a:endParaRPr lang="en-IN" alt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71462" y="757238"/>
            <a:ext cx="8615364" cy="45720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               EXISTING CENTREALISED KITCHENS</a:t>
            </a:r>
            <a:endParaRPr lang="en-IN" sz="30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39081-8B86-4AD1-A2ED-264E879EF5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8331200" y="914400"/>
            <a:ext cx="377613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8534400" y="3124200"/>
            <a:ext cx="3515784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456" name="Picture 1" descr="G:\WEBSITE\imagesCAK43VU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9800" y="1244600"/>
            <a:ext cx="10564812" cy="5156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84237"/>
              </p:ext>
            </p:extLst>
          </p:nvPr>
        </p:nvGraphicFramePr>
        <p:xfrm>
          <a:off x="546099" y="1428751"/>
          <a:ext cx="7497762" cy="1971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014"/>
                <a:gridCol w="1726014"/>
                <a:gridCol w="1076150"/>
                <a:gridCol w="1098181"/>
                <a:gridCol w="1871403"/>
              </a:tblGrid>
              <a:tr h="1191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man Old Style"/>
                        </a:rPr>
                        <a:t>Number of NGOs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man Old Style"/>
                        </a:rPr>
                        <a:t>Districts covered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Bookman Old Style"/>
                        </a:rPr>
                        <a:t>Mandals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Bookman Old Style"/>
                        </a:rPr>
                        <a:t> covered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 smtClean="0">
                          <a:effectLst/>
                        </a:rPr>
                        <a:t>Schools </a:t>
                      </a:r>
                      <a:endParaRPr lang="en-US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  <a:p>
                      <a:pPr algn="ctr" rtl="0" fontAlgn="t"/>
                      <a:r>
                        <a:rPr lang="en-US" sz="1800" u="none" strike="noStrike" dirty="0" smtClean="0">
                          <a:effectLst/>
                        </a:rPr>
                        <a:t> covered </a:t>
                      </a:r>
                      <a:endParaRPr lang="en-US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  <a:p>
                      <a:pPr algn="ctr" rtl="0" fontAlgn="t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children  covered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</a:tr>
              <a:tr h="780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0036" marT="778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1794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0036" marT="77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212964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0036" marT="7782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84237"/>
              </p:ext>
            </p:extLst>
          </p:nvPr>
        </p:nvGraphicFramePr>
        <p:xfrm>
          <a:off x="584201" y="4524375"/>
          <a:ext cx="7840664" cy="1471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299"/>
                <a:gridCol w="1231900"/>
                <a:gridCol w="1295400"/>
                <a:gridCol w="1041400"/>
                <a:gridCol w="1206500"/>
                <a:gridCol w="1300165"/>
              </a:tblGrid>
              <a:tr h="1007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man Old Style"/>
                        </a:rPr>
                        <a:t>Number of Firms/ Organizations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man Old Style"/>
                        </a:rPr>
                        <a:t>Districts covered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Bookman Old Style"/>
                        </a:rPr>
                        <a:t>Mandals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Bookman Old Style"/>
                        </a:rPr>
                        <a:t> covered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Bookman Old Style"/>
                        </a:rPr>
                        <a:t>Clusters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 smtClean="0">
                          <a:effectLst/>
                        </a:rPr>
                        <a:t>Schools </a:t>
                      </a:r>
                      <a:endParaRPr lang="en-US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  <a:p>
                      <a:pPr algn="ctr" rtl="0" fontAlgn="t"/>
                      <a:r>
                        <a:rPr lang="en-US" sz="1800" u="none" strike="noStrike" dirty="0" smtClean="0">
                          <a:effectLst/>
                        </a:rPr>
                        <a:t> covered </a:t>
                      </a:r>
                      <a:endParaRPr lang="en-US" sz="1800" b="1" i="0" u="none" strike="noStrike" dirty="0" smtClean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  <a:p>
                      <a:pPr algn="ctr" rtl="0" fontAlgn="t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children  covered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</a:tr>
              <a:tr h="464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782" marT="77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291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0036" marT="77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0036" marT="77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19794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0036" marT="77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1541172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782" marR="70036" marT="7782" marB="0" anchor="ctr"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85788" y="4056063"/>
            <a:ext cx="7615237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PROPOSED CLUSTER KITCHENS 2018-19</a:t>
            </a:r>
            <a:endParaRPr kumimoji="0" lang="en-IN" sz="3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55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AMS Reported Schools Percentage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041948"/>
              </p:ext>
            </p:extLst>
          </p:nvPr>
        </p:nvGraphicFramePr>
        <p:xfrm>
          <a:off x="2289176" y="1044575"/>
          <a:ext cx="8915400" cy="54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360186" y="5762848"/>
            <a:ext cx="4527013" cy="7093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average % :: 85.90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44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4" y="228600"/>
            <a:ext cx="11379200" cy="4572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IN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1B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Quality Safety and Hygiene</a:t>
            </a:r>
            <a:endParaRPr lang="en-IN" sz="32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1B06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228600" y="711200"/>
            <a:ext cx="11696700" cy="58293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2200" dirty="0" smtClean="0"/>
              <a:t>All Schools are having hand- washing facility</a:t>
            </a:r>
          </a:p>
          <a:p>
            <a:pPr>
              <a:defRPr/>
            </a:pPr>
            <a:r>
              <a:rPr lang="en-US" altLang="en-US" sz="2200" dirty="0" smtClean="0"/>
              <a:t>Types of facility of Hand washing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en-US" sz="2200" dirty="0" smtClean="0"/>
              <a:t>Multi-tap,  		- 10106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en-US" sz="2200" dirty="0" smtClean="0"/>
              <a:t>Tap, 	    		- 14627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en-US" sz="2200" dirty="0" smtClean="0"/>
              <a:t>hand pump, 	- 13405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en-US" sz="2200" dirty="0" smtClean="0"/>
              <a:t>The RO / filtered water is supplied in 3053 schools by the donors like old Students associations/Reputed companies.</a:t>
            </a:r>
          </a:p>
          <a:p>
            <a:pPr marL="342900" indent="-342900" algn="just" eaLnBrk="1" hangingPunct="1">
              <a:buFont typeface="Wingdings" pitchFamily="2" charset="2"/>
              <a:buChar char="q"/>
              <a:defRPr/>
            </a:pPr>
            <a:r>
              <a:rPr lang="en-US" sz="2200" dirty="0" smtClean="0">
                <a:cs typeface="Arial" charset="0"/>
              </a:rPr>
              <a:t>The Head Master, Head Cook are shouldering the responsibility of Midday meals at school level and Mother’s Committee also has been constituted in schools. </a:t>
            </a:r>
          </a:p>
          <a:p>
            <a:pPr marL="342900" indent="-342900" algn="just" eaLnBrk="1" hangingPunct="1">
              <a:buFont typeface="Wingdings" pitchFamily="2" charset="2"/>
              <a:buChar char="q"/>
              <a:defRPr/>
            </a:pPr>
            <a:r>
              <a:rPr lang="en-US" sz="2200" dirty="0" smtClean="0">
                <a:cs typeface="Arial" charset="0"/>
              </a:rPr>
              <a:t>Mothers of the students are tasting the cooked food every day and their opinions also been recorded in Tasty registers.</a:t>
            </a:r>
          </a:p>
          <a:p>
            <a:pPr marL="406400" indent="-406400" algn="just" eaLnBrk="1" hangingPunct="1">
              <a:buFont typeface="Wingdings" pitchFamily="2" charset="2"/>
              <a:buChar char="q"/>
              <a:defRPr/>
            </a:pPr>
            <a:r>
              <a:rPr lang="en-US" sz="2200" dirty="0" smtClean="0">
                <a:cs typeface="Arial" charset="0"/>
              </a:rPr>
              <a:t>The cooked food is tasted by HM/ teachers of the institution before serving it to the children.</a:t>
            </a:r>
            <a:endParaRPr lang="en-US" alt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67B6-12E4-4388-89CF-B567B6C07E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7" name="Picture 1" descr="G:\WEBSITE\imagesCAK43VU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00826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School Education, Govt. of Andhra Pradesh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04800"/>
            <a:ext cx="10160000" cy="609600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>
                <a:solidFill>
                  <a:srgbClr val="1B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SCHOOL </a:t>
            </a:r>
            <a:r>
              <a:rPr lang="en-US" sz="3000" b="1" dirty="0">
                <a:solidFill>
                  <a:srgbClr val="1B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HEALTH </a:t>
            </a:r>
            <a:r>
              <a:rPr lang="en-US" sz="3000" b="1" dirty="0" smtClean="0">
                <a:solidFill>
                  <a:srgbClr val="1B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PROGRAMME (RBSK)</a:t>
            </a:r>
            <a:endParaRPr lang="en-IN" sz="3000" b="1" dirty="0">
              <a:solidFill>
                <a:srgbClr val="1B06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219200"/>
            <a:ext cx="11328400" cy="2743200"/>
          </a:xfrm>
        </p:spPr>
        <p:txBody>
          <a:bodyPr/>
          <a:lstStyle/>
          <a:p>
            <a:pPr marL="0" indent="0" algn="just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n-US" altLang="en-US" sz="2800" kern="1200" dirty="0" smtClean="0">
                <a:solidFill>
                  <a:srgbClr val="1B06BA"/>
                </a:solidFill>
                <a:cs typeface="Arial" charset="0"/>
              </a:rPr>
              <a:t>The </a:t>
            </a:r>
            <a:r>
              <a:rPr lang="en-US" altLang="en-US" sz="2800" kern="1200" dirty="0">
                <a:solidFill>
                  <a:srgbClr val="1B06BA"/>
                </a:solidFill>
                <a:cs typeface="Arial" charset="0"/>
              </a:rPr>
              <a:t>number of </a:t>
            </a:r>
            <a:r>
              <a:rPr lang="en-US" altLang="en-US" sz="2800" kern="1200" dirty="0" smtClean="0">
                <a:solidFill>
                  <a:srgbClr val="1B06BA"/>
                </a:solidFill>
                <a:cs typeface="Arial" charset="0"/>
              </a:rPr>
              <a:t>institutes and Children </a:t>
            </a:r>
            <a:r>
              <a:rPr lang="en-US" altLang="en-US" sz="2800" kern="1200" dirty="0">
                <a:solidFill>
                  <a:srgbClr val="1B06BA"/>
                </a:solidFill>
                <a:cs typeface="Arial" charset="0"/>
              </a:rPr>
              <a:t>covered under RBSK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altLang="en-US" sz="2400" kern="1200" dirty="0" smtClean="0">
                <a:cs typeface="Arial" charset="0"/>
              </a:rPr>
              <a:t>Health </a:t>
            </a:r>
            <a:r>
              <a:rPr lang="en-US" altLang="en-US" sz="2400" kern="1200" dirty="0">
                <a:cs typeface="Arial" charset="0"/>
              </a:rPr>
              <a:t>Checkups done under </a:t>
            </a:r>
            <a:r>
              <a:rPr lang="en-US" altLang="en-US" sz="2400" kern="1200" dirty="0" smtClean="0">
                <a:cs typeface="Arial" charset="0"/>
              </a:rPr>
              <a:t>RBSK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altLang="en-US" sz="2400" kern="1200" dirty="0" smtClean="0">
                <a:cs typeface="Arial" charset="0"/>
              </a:rPr>
              <a:t>Weekly Iron &amp; Folic Acid Supplementation (WIPS)</a:t>
            </a:r>
            <a:endParaRPr lang="en-US" altLang="en-US" sz="2400" kern="1200" dirty="0">
              <a:cs typeface="Arial" charset="0"/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altLang="en-US" sz="2400" kern="1200" dirty="0" err="1" smtClean="0">
                <a:cs typeface="Arial" charset="0"/>
              </a:rPr>
              <a:t>Deworming</a:t>
            </a:r>
            <a:r>
              <a:rPr lang="en-US" altLang="en-US" sz="2400" kern="1200" dirty="0" smtClean="0">
                <a:cs typeface="Arial" charset="0"/>
              </a:rPr>
              <a:t> </a:t>
            </a:r>
            <a:r>
              <a:rPr lang="en-US" altLang="en-US" sz="2400" kern="1200" dirty="0">
                <a:cs typeface="Arial" charset="0"/>
              </a:rPr>
              <a:t>Medicine </a:t>
            </a:r>
            <a:r>
              <a:rPr lang="en-US" altLang="en-US" sz="2400" kern="1200" dirty="0" smtClean="0">
                <a:cs typeface="Arial" charset="0"/>
              </a:rPr>
              <a:t>distributed.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altLang="en-US" sz="2400" kern="1200" dirty="0" smtClean="0">
                <a:cs typeface="Arial" charset="0"/>
              </a:rPr>
              <a:t>Spectacles distributed.</a:t>
            </a:r>
            <a:endParaRPr lang="en-IN" altLang="en-US" sz="2400" kern="1200" dirty="0">
              <a:cs typeface="Arial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0B1FD-2B2D-4444-A752-DBB15FA2D02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4234" y="1549401"/>
            <a:ext cx="227753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2984" y="2587625"/>
            <a:ext cx="2673349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2684" y="2187575"/>
            <a:ext cx="2935816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06400" y="3886200"/>
          <a:ext cx="11582400" cy="2364548"/>
        </p:xfrm>
        <a:graphic>
          <a:graphicData uri="http://schemas.openxmlformats.org/drawingml/2006/table">
            <a:tbl>
              <a:tblPr/>
              <a:tblGrid>
                <a:gridCol w="1609983"/>
                <a:gridCol w="1269404"/>
                <a:gridCol w="1279728"/>
                <a:gridCol w="1119761"/>
                <a:gridCol w="1325123"/>
                <a:gridCol w="1219200"/>
                <a:gridCol w="1320800"/>
                <a:gridCol w="1117600"/>
                <a:gridCol w="1320801"/>
              </a:tblGrid>
              <a:tr h="7217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Stage</a:t>
                      </a:r>
                      <a:endParaRPr lang="en-IN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Health Check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up </a:t>
                      </a:r>
                      <a:endParaRPr lang="en-IN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Distribution of Iron Folic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Acid</a:t>
                      </a:r>
                      <a:endParaRPr lang="en-IN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 De-worming </a:t>
                      </a:r>
                      <a:endParaRPr lang="en-IN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 Spectacles</a:t>
                      </a:r>
                      <a:endParaRPr lang="en-IN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6010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Centers</a:t>
                      </a:r>
                      <a:endParaRPr lang="en-IN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Children</a:t>
                      </a:r>
                      <a:endParaRPr lang="en-IN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Centers</a:t>
                      </a:r>
                      <a:endParaRPr lang="en-IN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Children</a:t>
                      </a:r>
                      <a:endParaRPr lang="en-IN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Centers</a:t>
                      </a:r>
                      <a:endParaRPr lang="en-IN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Children</a:t>
                      </a:r>
                      <a:endParaRPr lang="en-IN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Centers</a:t>
                      </a:r>
                      <a:endParaRPr lang="en-IN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Children</a:t>
                      </a:r>
                      <a:endParaRPr lang="en-IN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</a:tr>
              <a:tr h="1082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Primary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&amp; Upper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Priy</a:t>
                      </a:r>
                      <a:endParaRPr lang="en-IN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45505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2707096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42553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2191310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45265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2581476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14849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120681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993" marR="82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8C45"/>
                    </a:solidFill>
                  </a:tcPr>
                </a:tc>
              </a:tr>
            </a:tbl>
          </a:graphicData>
        </a:graphic>
      </p:graphicFrame>
      <p:pic>
        <p:nvPicPr>
          <p:cNvPr id="19501" name="Picture 1" descr="G:\WEBSITE\imagesCAK43VU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6600826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School Education, Govt. of Andhra Pradesh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5486400" cy="457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 of Cooking</a:t>
            </a:r>
            <a:endParaRPr lang="en-IN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EDF80-4C2E-4E45-B93D-9B9D9EF228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903664" y="2297113"/>
            <a:ext cx="3440111" cy="1549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eaLnBrk="0" hangingPunct="0">
              <a:defRPr/>
            </a:pPr>
            <a:r>
              <a:rPr lang="en-US" sz="2400" b="1" dirty="0"/>
              <a:t>Mode of Cooking MDM in schools</a:t>
            </a:r>
            <a:endParaRPr lang="en-IN" sz="2400" b="1" dirty="0"/>
          </a:p>
        </p:txBody>
      </p:sp>
      <p:pic>
        <p:nvPicPr>
          <p:cNvPr id="204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36626" y="1951039"/>
            <a:ext cx="2019300" cy="2640013"/>
          </a:xfrm>
          <a:noFill/>
        </p:spPr>
      </p:pic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397" y="2724150"/>
            <a:ext cx="186054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Left Arrow 4"/>
          <p:cNvSpPr>
            <a:spLocks noChangeArrowheads="1"/>
          </p:cNvSpPr>
          <p:nvPr/>
        </p:nvSpPr>
        <p:spPr bwMode="auto">
          <a:xfrm>
            <a:off x="2774421" y="2944812"/>
            <a:ext cx="1291167" cy="266700"/>
          </a:xfrm>
          <a:prstGeom prst="leftArrow">
            <a:avLst>
              <a:gd name="adj1" fmla="val 50000"/>
              <a:gd name="adj2" fmla="val 5004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IN" altLang="en-US"/>
          </a:p>
        </p:txBody>
      </p:sp>
      <p:sp>
        <p:nvSpPr>
          <p:cNvPr id="20492" name="Left Arrow 12"/>
          <p:cNvSpPr>
            <a:spLocks noChangeArrowheads="1"/>
          </p:cNvSpPr>
          <p:nvPr/>
        </p:nvSpPr>
        <p:spPr bwMode="auto">
          <a:xfrm rot="10800000">
            <a:off x="7367587" y="2898774"/>
            <a:ext cx="1079499" cy="298451"/>
          </a:xfrm>
          <a:prstGeom prst="leftArrow">
            <a:avLst>
              <a:gd name="adj1" fmla="val 50000"/>
              <a:gd name="adj2" fmla="val 4994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IN" alt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74775" y="1552575"/>
            <a:ext cx="10668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b="1" dirty="0" smtClean="0"/>
              <a:t>98.45%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709150" y="1585913"/>
            <a:ext cx="11176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 smtClean="0"/>
              <a:t>1.55%</a:t>
            </a:r>
            <a:endParaRPr lang="en-IN" sz="2000" b="1" dirty="0">
              <a:solidFill>
                <a:schemeClr val="tx1"/>
              </a:solidFill>
            </a:endParaRPr>
          </a:p>
        </p:txBody>
      </p:sp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8515350" y="2124075"/>
            <a:ext cx="3403600" cy="2717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9" name="Picture 1" descr="G:\WEBSITE\imagesCAK43VU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6600826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School Education, Govt. of Andhra Pradesh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90675" y="5357812"/>
            <a:ext cx="9925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Gas Connections</a:t>
            </a:r>
            <a:r>
              <a:rPr lang="en-US" sz="2000" dirty="0" smtClean="0"/>
              <a:t>: Approximately 98.45% of schools are provided LPG connections. It is also proposed to provide LPG stove to all the schools during the year 2018-19.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8501" y="644526"/>
            <a:ext cx="8870951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3000" b="1" dirty="0">
                <a:latin typeface="+mj-lt"/>
                <a:cs typeface="Times New Roman" pitchFamily="18" charset="0"/>
              </a:rPr>
              <a:t>Construction of Kitchen Sheds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4151" y="1384301"/>
          <a:ext cx="11906295" cy="47774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8249"/>
                <a:gridCol w="1625600"/>
                <a:gridCol w="1524000"/>
                <a:gridCol w="1524000"/>
                <a:gridCol w="1727200"/>
                <a:gridCol w="1460099"/>
                <a:gridCol w="1345599"/>
                <a:gridCol w="1461548"/>
              </a:tblGrid>
              <a:tr h="1789112">
                <a:tc>
                  <a:txBody>
                    <a:bodyPr/>
                    <a:lstStyle/>
                    <a:p>
                      <a:pPr algn="ctr"/>
                      <a:r>
                        <a:rPr lang="en-IN" sz="2000" u="none" strike="noStrike" dirty="0" smtClean="0"/>
                        <a:t>Phase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 smtClean="0"/>
                        <a:t>Units Sanction</a:t>
                      </a:r>
                    </a:p>
                    <a:p>
                      <a:pPr algn="ctr"/>
                      <a:endParaRPr lang="en-IN" sz="20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Budget Provision in Cr.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Releases in Cr.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900" u="none" strike="noStrike" dirty="0" smtClean="0"/>
                        <a:t>Completed</a:t>
                      </a:r>
                    </a:p>
                    <a:p>
                      <a:pPr algn="ctr"/>
                      <a:endParaRPr lang="en-IN" sz="20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 smtClean="0"/>
                        <a:t>Progress</a:t>
                      </a:r>
                    </a:p>
                    <a:p>
                      <a:pPr algn="ctr"/>
                      <a:endParaRPr lang="en-IN" sz="20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To be started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Expenditure in </a:t>
                      </a:r>
                      <a:r>
                        <a:rPr lang="en-IN" sz="2000" dirty="0" err="1" smtClean="0"/>
                        <a:t>Crores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996097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 I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31213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187.28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169.81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11690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19523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</a:rPr>
                        <a:t>units surrender to Govt.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70.14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996097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II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13103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196.54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164.03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+mn-lt"/>
                        </a:rPr>
                        <a:t>5760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+mn-lt"/>
                        </a:rPr>
                        <a:t>1874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+mn-lt"/>
                        </a:rPr>
                        <a:t>5469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+mn-lt"/>
                        </a:rPr>
                        <a:t>8203.50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996097">
                <a:tc>
                  <a:txBody>
                    <a:bodyPr/>
                    <a:lstStyle/>
                    <a:p>
                      <a:pPr algn="ctr"/>
                      <a:r>
                        <a:rPr lang="en-IN" sz="2200" dirty="0" smtClean="0"/>
                        <a:t>TOTAL</a:t>
                      </a:r>
                      <a:endParaRPr lang="en-IN" sz="22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44316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383.82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333.84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+mn-lt"/>
                        </a:rPr>
                        <a:t>17450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+mn-lt"/>
                        </a:rPr>
                        <a:t>1874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+mn-lt"/>
                        </a:rPr>
                        <a:t>5469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latin typeface="+mn-lt"/>
                        </a:rPr>
                        <a:t>8273.64</a:t>
                      </a:r>
                      <a:endParaRPr lang="en-IN" sz="2400" dirty="0">
                        <a:latin typeface="+mn-lt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23602" name="Slide Number Placeholder 4"/>
          <p:cNvSpPr txBox="1">
            <a:spLocks noGrp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B5088AB-F6A6-4F6E-A307-286860D24C9A}" type="slidenum">
              <a:rPr lang="en-US" sz="1400">
                <a:latin typeface="Arial" pitchFamily="34" charset="0"/>
              </a:rPr>
              <a:pPr algn="r"/>
              <a:t>15</a:t>
            </a:fld>
            <a:endParaRPr lang="en-US" sz="1400">
              <a:latin typeface="Arial" pitchFamily="34" charset="0"/>
            </a:endParaRPr>
          </a:p>
        </p:txBody>
      </p:sp>
      <p:pic>
        <p:nvPicPr>
          <p:cNvPr id="23603" name="Picture 1" descr="G:\WEBSITE\imagesCAK43VU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782975" cy="86179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Initiatives of the State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271589"/>
            <a:ext cx="10387012" cy="5314950"/>
          </a:xfrm>
        </p:spPr>
        <p:txBody>
          <a:bodyPr>
            <a:normAutofit fontScale="32500" lnSpcReduction="20000"/>
          </a:bodyPr>
          <a:lstStyle/>
          <a:p>
            <a:pPr lvl="0"/>
            <a:endParaRPr lang="en-US" sz="6200" b="1" dirty="0" smtClean="0"/>
          </a:p>
          <a:p>
            <a:pPr lvl="0"/>
            <a:r>
              <a:rPr lang="en-US" sz="6200" b="1" dirty="0" smtClean="0"/>
              <a:t>MDM extended to IX to X children: </a:t>
            </a:r>
            <a:r>
              <a:rPr lang="en-IN" sz="6200" dirty="0" smtClean="0"/>
              <a:t>IX to X children are brought under MDM programme with 100% State share</a:t>
            </a:r>
            <a:endParaRPr lang="en-US" sz="6200" dirty="0" smtClean="0"/>
          </a:p>
          <a:p>
            <a:pPr marL="0" lvl="0" indent="0">
              <a:buNone/>
            </a:pPr>
            <a:endParaRPr lang="en-US" sz="1200" dirty="0"/>
          </a:p>
          <a:p>
            <a:r>
              <a:rPr lang="en-US" sz="6200" b="1" dirty="0" smtClean="0"/>
              <a:t>Supply </a:t>
            </a:r>
            <a:r>
              <a:rPr lang="en-US" sz="6200" b="1" dirty="0"/>
              <a:t>of edible Oil </a:t>
            </a:r>
            <a:r>
              <a:rPr lang="en-US" sz="6200" b="1" dirty="0" smtClean="0"/>
              <a:t> and </a:t>
            </a:r>
            <a:r>
              <a:rPr lang="en-US" sz="6200" b="1" dirty="0" err="1" smtClean="0"/>
              <a:t>Dal</a:t>
            </a:r>
            <a:r>
              <a:rPr lang="en-US" sz="6200" b="1" dirty="0" smtClean="0"/>
              <a:t> to </a:t>
            </a:r>
            <a:r>
              <a:rPr lang="en-US" sz="6200" b="1" dirty="0"/>
              <a:t>School points: </a:t>
            </a:r>
            <a:r>
              <a:rPr lang="en-IN" sz="6200" dirty="0"/>
              <a:t>It is proposed to supply Refined Oil/ Palmolive Oil </a:t>
            </a:r>
            <a:r>
              <a:rPr lang="en-IN" sz="6200" dirty="0" smtClean="0"/>
              <a:t>and </a:t>
            </a:r>
            <a:r>
              <a:rPr lang="en-IN" sz="6200" dirty="0" err="1" smtClean="0"/>
              <a:t>Dal</a:t>
            </a:r>
            <a:r>
              <a:rPr lang="en-IN" sz="6200" dirty="0" smtClean="0"/>
              <a:t> to </a:t>
            </a:r>
            <a:r>
              <a:rPr lang="en-IN" sz="6200" dirty="0"/>
              <a:t>school point through AP Oil Fed </a:t>
            </a:r>
            <a:r>
              <a:rPr lang="en-IN" sz="6200" dirty="0" smtClean="0"/>
              <a:t>or by centralised tender from </a:t>
            </a:r>
            <a:r>
              <a:rPr lang="en-IN" sz="6200" dirty="0"/>
              <a:t>the academic year 2018-19</a:t>
            </a:r>
            <a:r>
              <a:rPr lang="en-IN" sz="6200" dirty="0" smtClean="0"/>
              <a:t>.</a:t>
            </a:r>
          </a:p>
          <a:p>
            <a:pPr>
              <a:buNone/>
            </a:pPr>
            <a:endParaRPr lang="en-US" sz="6200" dirty="0"/>
          </a:p>
          <a:p>
            <a:r>
              <a:rPr lang="en-US" sz="6200" b="1" dirty="0" smtClean="0"/>
              <a:t>Regular </a:t>
            </a:r>
            <a:r>
              <a:rPr lang="en-US" sz="6200" b="1" dirty="0"/>
              <a:t>Effective Monitoring on MDM:</a:t>
            </a:r>
            <a:r>
              <a:rPr lang="en-US" sz="6200" dirty="0"/>
              <a:t> Regular monitoring by the State officials through video conferences basing on fortnightly visit reports of the DEOs and regular visits of the state level officers. </a:t>
            </a:r>
            <a:endParaRPr lang="en-US" sz="6200" dirty="0" smtClean="0"/>
          </a:p>
          <a:p>
            <a:r>
              <a:rPr lang="en-US" sz="6600" b="1" dirty="0" smtClean="0"/>
              <a:t>E-Monitoring: </a:t>
            </a:r>
            <a:r>
              <a:rPr lang="en-IN" sz="6600" dirty="0" smtClean="0"/>
              <a:t>Website for affective Online Monitoring of MDM was launched. Entry of MDM data through online is effectively working in the State.</a:t>
            </a:r>
          </a:p>
          <a:p>
            <a:r>
              <a:rPr lang="en-US" sz="6600" b="1" dirty="0" err="1" smtClean="0"/>
              <a:t>Aadhar</a:t>
            </a:r>
            <a:r>
              <a:rPr lang="en-US" sz="6600" b="1" dirty="0" smtClean="0"/>
              <a:t> Linkage: </a:t>
            </a:r>
            <a:r>
              <a:rPr lang="en-US" sz="6600" dirty="0" smtClean="0"/>
              <a:t>To have accurate enrolment data the </a:t>
            </a:r>
            <a:r>
              <a:rPr lang="en-US" sz="6600" dirty="0" err="1" smtClean="0"/>
              <a:t>Aadhar</a:t>
            </a:r>
            <a:r>
              <a:rPr lang="en-US" sz="6600" dirty="0" smtClean="0"/>
              <a:t> Seeded Child info data, UDISE data &amp; Mid Day Meal data is being integrated.</a:t>
            </a:r>
          </a:p>
          <a:p>
            <a:endParaRPr lang="en-IN" sz="6600" dirty="0" smtClean="0"/>
          </a:p>
          <a:p>
            <a:endParaRPr lang="en-US" sz="6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563880"/>
            <a:ext cx="10031412" cy="58826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</a:pPr>
            <a:endParaRPr lang="en-US" sz="1900" b="1" dirty="0"/>
          </a:p>
          <a:p>
            <a:pPr lvl="0" algn="just">
              <a:spcBef>
                <a:spcPts val="0"/>
              </a:spcBef>
            </a:pPr>
            <a:r>
              <a:rPr lang="en-US" sz="2200" b="1" dirty="0" smtClean="0"/>
              <a:t>e-pos system</a:t>
            </a:r>
            <a:r>
              <a:rPr lang="en-US" sz="2200" dirty="0" smtClean="0"/>
              <a:t>: the e-pos system has been introduced in MDM during 2016-17.  schools (UDISE Code) are mapped with the nearby fair price shops. Bio-metric system is developed by the Civil Supply system. The school HM/SHG to lift the food-grains with </a:t>
            </a:r>
            <a:r>
              <a:rPr lang="en-US" sz="2200" dirty="0" err="1" smtClean="0"/>
              <a:t>Aadhar</a:t>
            </a:r>
            <a:r>
              <a:rPr lang="en-US" sz="2200" dirty="0" smtClean="0"/>
              <a:t> authentication.  The is linked with CM’s dash board, which is developed for monitoring of every scheme every day. </a:t>
            </a:r>
          </a:p>
          <a:p>
            <a:pPr lvl="0" algn="just">
              <a:spcBef>
                <a:spcPts val="0"/>
              </a:spcBef>
              <a:buNone/>
            </a:pPr>
            <a:endParaRPr lang="en-US" sz="2200" dirty="0" smtClean="0"/>
          </a:p>
          <a:p>
            <a:pPr lvl="0" algn="just"/>
            <a:r>
              <a:rPr lang="en-IN" sz="2400" b="1" dirty="0" smtClean="0"/>
              <a:t>Centralisation of payment</a:t>
            </a:r>
            <a:r>
              <a:rPr lang="en-IN" sz="2400" dirty="0" smtClean="0"/>
              <a:t>: T</a:t>
            </a:r>
            <a:r>
              <a:rPr lang="en-US" sz="2400" dirty="0" smtClean="0"/>
              <a:t>he Centralized payment system has been introduced from August 2017. A website is developed with the assistance APCFSS.</a:t>
            </a:r>
            <a:r>
              <a:rPr lang="en-US" sz="2400" b="1" dirty="0" smtClean="0"/>
              <a:t> </a:t>
            </a:r>
            <a:r>
              <a:rPr lang="en-US" sz="2400" dirty="0" smtClean="0"/>
              <a:t>The bank details of SHGs/NGOs are captured through the website and mapped to the School UDISE.  The payment will be made before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the succeeding month. </a:t>
            </a:r>
            <a:endParaRPr lang="en-IN" sz="2400" dirty="0" smtClean="0"/>
          </a:p>
          <a:p>
            <a:pPr lvl="0" algn="just">
              <a:spcBef>
                <a:spcPts val="0"/>
              </a:spcBef>
            </a:pPr>
            <a:endParaRPr lang="en-IN" sz="11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sz="2200" b="1" dirty="0"/>
          </a:p>
          <a:p>
            <a:pPr algn="just">
              <a:spcBef>
                <a:spcPts val="0"/>
              </a:spcBef>
              <a:defRPr/>
            </a:pPr>
            <a:r>
              <a:rPr lang="en-US" sz="2200" b="1" dirty="0" smtClean="0"/>
              <a:t>Social Audit: </a:t>
            </a:r>
            <a:r>
              <a:rPr lang="en-US" sz="2200" b="1" dirty="0"/>
              <a:t> </a:t>
            </a:r>
            <a:r>
              <a:rPr lang="en-US" sz="2200" dirty="0" smtClean="0"/>
              <a:t>The social audit has been done in all the districts. Society for Social Audit, Accountability &amp;  Transparency (SSAAT) a NGO</a:t>
            </a:r>
            <a:r>
              <a:rPr lang="en-US" sz="2200" dirty="0" smtClean="0">
                <a:solidFill>
                  <a:srgbClr val="000000"/>
                </a:solidFill>
              </a:rPr>
              <a:t> have conducted social audit. Total Expenditure of the </a:t>
            </a:r>
            <a:r>
              <a:rPr lang="en-US" sz="2200" dirty="0" err="1" smtClean="0">
                <a:solidFill>
                  <a:srgbClr val="000000"/>
                </a:solidFill>
              </a:rPr>
              <a:t>programme</a:t>
            </a:r>
            <a:r>
              <a:rPr lang="en-US" sz="2200" dirty="0" smtClean="0">
                <a:solidFill>
                  <a:srgbClr val="000000"/>
                </a:solidFill>
              </a:rPr>
              <a:t> is Rs.19.80 </a:t>
            </a:r>
            <a:r>
              <a:rPr lang="en-US" sz="2200" dirty="0" err="1" smtClean="0">
                <a:solidFill>
                  <a:srgbClr val="000000"/>
                </a:solidFill>
              </a:rPr>
              <a:t>lakhs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algn="just"/>
            <a:r>
              <a:rPr lang="en-US" sz="2200" b="1" dirty="0" smtClean="0"/>
              <a:t>Supply of eating plates:</a:t>
            </a:r>
            <a:r>
              <a:rPr lang="en-US" sz="2200" dirty="0" smtClean="0"/>
              <a:t> It is proposed to supply lunch plates to all the children under MDM Scheme. In the first instant plates is being supplied in the Drought affected districts. </a:t>
            </a:r>
            <a:endParaRPr lang="en-IN" sz="22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endParaRPr lang="en-IN" sz="19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04164-2CBC-4A07-836F-920CC08623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68400" y="427038"/>
            <a:ext cx="8839200" cy="5635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IN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MIS-Online Data Entry Status </a:t>
            </a:r>
            <a:r>
              <a:rPr lang="en-IN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2017-18</a:t>
            </a:r>
            <a:endParaRPr lang="en-IN" sz="32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1" descr="G:\WEBSITE\imagesCAK43VU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370012" y="1409700"/>
          <a:ext cx="9374187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778000" y="457200"/>
            <a:ext cx="5994400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Best Practices in MDM</a:t>
            </a:r>
            <a:endParaRPr lang="en-IN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80BE-0B02-4467-8414-E96B51147B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7652" name="Content Placeholder 2"/>
          <p:cNvSpPr txBox="1">
            <a:spLocks/>
          </p:cNvSpPr>
          <p:nvPr/>
        </p:nvSpPr>
        <p:spPr bwMode="auto">
          <a:xfrm>
            <a:off x="406400" y="1143000"/>
            <a:ext cx="1158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84250" lvl="1" indent="-350838" algn="just">
              <a:lnSpc>
                <a:spcPct val="150000"/>
              </a:lnSpc>
              <a:buClr>
                <a:srgbClr val="EB641B"/>
              </a:buClr>
              <a:defRPr/>
            </a:pPr>
            <a:endParaRPr lang="en-IN" sz="2200" dirty="0" smtClean="0">
              <a:latin typeface="+mn-lt"/>
            </a:endParaRPr>
          </a:p>
          <a:p>
            <a:pPr marL="715963" lvl="0" indent="-350838">
              <a:buFont typeface="Wingdings" pitchFamily="2" charset="2"/>
              <a:buChar char="Ø"/>
            </a:pPr>
            <a:r>
              <a:rPr lang="en-IN" sz="2800" dirty="0" smtClean="0"/>
              <a:t>State Government provided MDM to the 718547 children of IX &amp; X with budget provision of Rs.21915.21 </a:t>
            </a:r>
            <a:r>
              <a:rPr lang="en-IN" sz="2800" dirty="0" err="1" smtClean="0"/>
              <a:t>Lakhs</a:t>
            </a:r>
            <a:r>
              <a:rPr lang="en-IN" sz="2800" dirty="0" smtClean="0"/>
              <a:t>. </a:t>
            </a:r>
          </a:p>
          <a:p>
            <a:pPr marL="715963" lvl="0" indent="-350838">
              <a:buFont typeface="Wingdings" pitchFamily="2" charset="2"/>
              <a:buChar char="Ø"/>
            </a:pPr>
            <a:endParaRPr lang="en-IN" sz="2800" dirty="0" smtClean="0"/>
          </a:p>
          <a:p>
            <a:pPr marL="715963" lvl="0" indent="-350838">
              <a:buFont typeface="Wingdings" pitchFamily="2" charset="2"/>
              <a:buChar char="Ø"/>
            </a:pPr>
            <a:r>
              <a:rPr lang="en-IN" sz="2800" dirty="0" smtClean="0"/>
              <a:t>All the CCHs in the State have been trained for preparation of  hygiene, safe and quality food under MDM.</a:t>
            </a:r>
          </a:p>
          <a:p>
            <a:pPr marL="715963" lvl="0" indent="-350838">
              <a:buFont typeface="Wingdings" pitchFamily="2" charset="2"/>
              <a:buChar char="Ø"/>
            </a:pPr>
            <a:endParaRPr lang="en-IN" sz="2800" dirty="0" smtClean="0"/>
          </a:p>
          <a:p>
            <a:pPr marL="715963" lvl="0" indent="-350838" algn="just">
              <a:buFont typeface="Wingdings" pitchFamily="2" charset="2"/>
              <a:buChar char="Ø"/>
            </a:pPr>
            <a:r>
              <a:rPr lang="en-US" sz="2800" dirty="0" smtClean="0"/>
              <a:t>12747 Schools are identified for planting Kitchen gardens for the purpose of MDM. Out of this 3181  schools already planted kitchen gardens. It is  under progress in  8415 schools. </a:t>
            </a:r>
            <a:endParaRPr lang="en-IN" sz="2800" dirty="0" smtClean="0"/>
          </a:p>
          <a:p>
            <a:pPr marL="984250" lvl="1" indent="-350838" algn="just">
              <a:lnSpc>
                <a:spcPct val="150000"/>
              </a:lnSpc>
              <a:buClr>
                <a:srgbClr val="EB641B"/>
              </a:buClr>
              <a:defRPr/>
            </a:pPr>
            <a:endParaRPr lang="en-IN" sz="2200" dirty="0">
              <a:latin typeface="+mn-lt"/>
            </a:endParaRPr>
          </a:p>
        </p:txBody>
      </p:sp>
      <p:pic>
        <p:nvPicPr>
          <p:cNvPr id="28677" name="Picture 1" descr="G:\WEBSITE\imagesCAK43VU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00826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School Education, Govt. of Andhra Pradesh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BAA01-DBE7-49EE-AEE8-4CA85C5C05C8}" type="slidenum">
              <a:rPr lang="en-US" sz="1100" smtClean="0"/>
              <a:pPr>
                <a:defRPr/>
              </a:pPr>
              <a:t>2</a:t>
            </a:fld>
            <a:endParaRPr lang="en-US" sz="110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05501" y="1357313"/>
          <a:ext cx="6102351" cy="458606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5031"/>
                <a:gridCol w="3508563"/>
                <a:gridCol w="2558757"/>
              </a:tblGrid>
              <a:tr h="444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No. of Districts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I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</a:tr>
              <a:tr h="444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No. of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Mandals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670</a:t>
                      </a:r>
                      <a:endParaRPr kumimoji="0" lang="en-I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</a:tr>
              <a:tr h="444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kumimoji="0" lang="en-IN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No. Of Revenue Divisions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Cordia New" pitchFamily="34" charset="-34"/>
                        </a:rPr>
                        <a:t>51</a:t>
                      </a:r>
                      <a:endParaRPr kumimoji="0" lang="en-I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</a:tr>
              <a:tr h="444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No. Of Municipalities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kumimoji="0" lang="en-I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</a:tr>
              <a:tr h="444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No. Of corporations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kumimoji="0" lang="en-I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</a:tr>
              <a:tr h="444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No. of Habitations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47,861</a:t>
                      </a:r>
                      <a:endParaRPr kumimoji="0" lang="en-I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</a:tr>
              <a:tr h="444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Population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4,95,77,103</a:t>
                      </a:r>
                      <a:endParaRPr kumimoji="0" lang="en-I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</a:tr>
              <a:tr h="621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Child Population (6-15)</a:t>
                      </a:r>
                      <a:endParaRPr kumimoji="0" lang="en-I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84,67,577</a:t>
                      </a:r>
                      <a:endParaRPr kumimoji="0" lang="en-I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</a:tr>
              <a:tr h="850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kumimoji="0" lang="en-I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Agency districts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marL="11448" marR="114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1" kern="1200" dirty="0" err="1" smtClean="0">
                          <a:solidFill>
                            <a:schemeClr val="tx1"/>
                          </a:solidFill>
                        </a:rPr>
                        <a:t>Srklm</a:t>
                      </a:r>
                      <a:r>
                        <a:rPr kumimoji="0" lang="en-IN" sz="1800" b="1" kern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0" lang="en-IN" sz="1800" b="1" kern="1200" dirty="0" err="1" smtClean="0">
                          <a:solidFill>
                            <a:schemeClr val="tx1"/>
                          </a:solidFill>
                        </a:rPr>
                        <a:t>Vznrm,VSP</a:t>
                      </a:r>
                      <a:r>
                        <a:rPr kumimoji="0" lang="en-IN" sz="1800" b="1" kern="1200" dirty="0" smtClean="0">
                          <a:solidFill>
                            <a:schemeClr val="tx1"/>
                          </a:solidFill>
                        </a:rPr>
                        <a:t>, EG &amp; </a:t>
                      </a:r>
                      <a:r>
                        <a:rPr kumimoji="0" lang="en-IN" sz="1800" b="1" kern="1200" dirty="0" err="1" smtClean="0">
                          <a:solidFill>
                            <a:schemeClr val="tx1"/>
                          </a:solidFill>
                        </a:rPr>
                        <a:t>W.Godavari</a:t>
                      </a:r>
                      <a:r>
                        <a:rPr kumimoji="0" lang="en-IN" sz="1800" b="1" kern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IN" sz="2000" b="1" dirty="0" smtClean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11448" marR="11448" marT="0" marB="0" anchor="ctr" horzOverflow="overflow"/>
                </a:tc>
              </a:tr>
            </a:tbl>
          </a:graphicData>
        </a:graphic>
      </p:graphicFrame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03201" y="981075"/>
            <a:ext cx="5702300" cy="5029200"/>
            <a:chOff x="142844" y="1714488"/>
            <a:chExt cx="4133199" cy="3214710"/>
          </a:xfrm>
        </p:grpSpPr>
        <p:pic>
          <p:nvPicPr>
            <p:cNvPr id="6193" name="Picture 6" descr="Andhra.jpg"/>
            <p:cNvPicPr>
              <a:picLocks noChangeAspect="1"/>
            </p:cNvPicPr>
            <p:nvPr/>
          </p:nvPicPr>
          <p:blipFill>
            <a:blip r:embed="rId2"/>
            <a:srcRect l="11765" t="7843" r="8823" b="9802"/>
            <a:stretch>
              <a:fillRect/>
            </a:stretch>
          </p:blipFill>
          <p:spPr bwMode="auto">
            <a:xfrm>
              <a:off x="142844" y="1714488"/>
              <a:ext cx="4133199" cy="321471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6"/>
            <p:cNvSpPr txBox="1">
              <a:spLocks noChangeArrowheads="1"/>
            </p:cNvSpPr>
            <p:nvPr/>
          </p:nvSpPr>
          <p:spPr bwMode="auto">
            <a:xfrm>
              <a:off x="214953" y="1957012"/>
              <a:ext cx="2571359" cy="236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N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ANDHRA PRADESH</a:t>
              </a:r>
            </a:p>
          </p:txBody>
        </p:sp>
      </p:grpSp>
      <p:sp>
        <p:nvSpPr>
          <p:cNvPr id="6194" name="Rectangle 2"/>
          <p:cNvSpPr txBox="1">
            <a:spLocks noChangeArrowheads="1"/>
          </p:cNvSpPr>
          <p:nvPr/>
        </p:nvSpPr>
        <p:spPr bwMode="auto">
          <a:xfrm>
            <a:off x="3352800" y="304801"/>
            <a:ext cx="5994400" cy="474663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DEMOGRAPHY</a:t>
            </a:r>
          </a:p>
        </p:txBody>
      </p:sp>
      <p:pic>
        <p:nvPicPr>
          <p:cNvPr id="6191" name="Picture 1" descr="G:\WEBSITE\imagesCAK43VU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00826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School Education, Govt. of Andhra Pradesh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12800" y="190500"/>
            <a:ext cx="10668000" cy="609600"/>
          </a:xfrm>
        </p:spPr>
        <p:txBody>
          <a:bodyPr/>
          <a:lstStyle/>
          <a:p>
            <a:pPr algn="ctr">
              <a:defRPr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Arial Narrow (Headings)"/>
              </a:rPr>
              <a:t>ISSUES on MDM</a:t>
            </a:r>
            <a:endParaRPr lang="en-IN" sz="3000" b="1" dirty="0" smtClean="0">
              <a:solidFill>
                <a:schemeClr val="accent2">
                  <a:lumMod val="75000"/>
                </a:schemeClr>
              </a:solidFill>
              <a:latin typeface="Arial Narrow (Headings)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55651" y="1143000"/>
            <a:ext cx="10928349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Enhancement of Transportation Rs.750 to 1000/-(per </a:t>
            </a:r>
            <a:r>
              <a:rPr lang="en-US" sz="2400" dirty="0" err="1" smtClean="0"/>
              <a:t>Mts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Enhancement of Honorarium to CCHs Rs.1000/- to Rs.4000 /-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Kitchen Sheds re-allotment &amp; enhanced unit cost for the surrendered 19523 units.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We need separate fund for establishment of Cluster Centralized Kitchens cum stores.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Remuneration to MIS Co-</a:t>
            </a:r>
            <a:r>
              <a:rPr lang="en-US" sz="2400" dirty="0" err="1" smtClean="0"/>
              <a:t>ordinators</a:t>
            </a:r>
            <a:r>
              <a:rPr lang="en-US" sz="2400" dirty="0" smtClean="0"/>
              <a:t> at </a:t>
            </a:r>
            <a:r>
              <a:rPr lang="en-US" sz="2400" dirty="0" err="1" smtClean="0"/>
              <a:t>Mandal</a:t>
            </a:r>
            <a:r>
              <a:rPr lang="en-US" sz="2400" dirty="0" smtClean="0"/>
              <a:t> level Rs.1000/- pm for MDM MIS online data entry.</a:t>
            </a:r>
          </a:p>
          <a:p>
            <a:pPr>
              <a:lnSpc>
                <a:spcPct val="150000"/>
              </a:lnSpc>
            </a:pPr>
            <a:endParaRPr lang="en-IN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70FC7-E74D-4C50-A32A-F7A149CFAB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0725" name="Picture 1" descr="G:\WEBSITE\imagesCAK43VU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00826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School Education, Govt. of Andhra Pradesh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2954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Requirement of Budget for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2018-19</a:t>
            </a:r>
            <a:endParaRPr lang="en-US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771" name="Slide Number Placeholder 4"/>
          <p:cNvSpPr txBox="1">
            <a:spLocks noGrp="1"/>
          </p:cNvSpPr>
          <p:nvPr/>
        </p:nvSpPr>
        <p:spPr bwMode="auto">
          <a:xfrm>
            <a:off x="8940800" y="64579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0731644-F04C-4076-B941-6A6898920C69}" type="slidenum">
              <a:rPr lang="en-US" sz="1400">
                <a:latin typeface="Arial" pitchFamily="34" charset="0"/>
              </a:rPr>
              <a:pPr algn="r"/>
              <a:t>21</a:t>
            </a:fld>
            <a:endParaRPr lang="en-US" sz="1400">
              <a:latin typeface="Arial" pitchFamily="34" charset="0"/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9652000" y="990600"/>
            <a:ext cx="2133600" cy="22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Rs in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Lakhs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112184" y="1276350"/>
          <a:ext cx="11988804" cy="534609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44317"/>
                <a:gridCol w="1121261"/>
                <a:gridCol w="1121261"/>
                <a:gridCol w="1121261"/>
                <a:gridCol w="1189279"/>
                <a:gridCol w="1218285"/>
                <a:gridCol w="1218285"/>
                <a:gridCol w="1218285"/>
                <a:gridCol w="1218285"/>
                <a:gridCol w="1218285"/>
              </a:tblGrid>
              <a:tr h="376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Component</a:t>
                      </a:r>
                      <a:endParaRPr lang="en-IN" sz="1600" dirty="0"/>
                    </a:p>
                  </a:txBody>
                  <a:tcPr marL="121920" marR="12192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IN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Upper Primary</a:t>
                      </a:r>
                      <a:endParaRPr lang="en-IN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NCLP</a:t>
                      </a:r>
                      <a:endParaRPr lang="en-IN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IN" dirty="0"/>
                    </a:p>
                  </a:txBody>
                  <a:tcPr marL="121920" marR="121920"/>
                </a:tc>
              </a:tr>
              <a:tr h="4943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Central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State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Central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State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Central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State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121920" marR="121920"/>
                </a:tc>
              </a:tr>
              <a:tr h="690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Food-grains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Book Antiqua"/>
                          <a:ea typeface="Times New Roman"/>
                          <a:cs typeface="Lucida Sans Unicode"/>
                        </a:rPr>
                        <a:t>1196.69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Times New Roman"/>
                          <a:cs typeface="Lucida Sans Unicode"/>
                        </a:rPr>
                        <a:t>1130.47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Arial Unicode MS"/>
                          <a:cs typeface="Lucida Sans Unicode"/>
                        </a:rPr>
                        <a:t>5.4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Arial Unicode MS"/>
                          <a:cs typeface="Lucida Sans Unicode"/>
                        </a:rPr>
                        <a:t>2332.48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Arial Unicode MS"/>
                          <a:cs typeface="Lucida Sans Unicode"/>
                        </a:rPr>
                        <a:t>2332.59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31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Cooking Cost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9794.73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15797.94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9227.76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11988.64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44.31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57.57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Times New Roman"/>
                          <a:cs typeface="Lucida Sans Unicode"/>
                        </a:rPr>
                        <a:t>19066.80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Times New Roman"/>
                          <a:cs typeface="Lucida Sans Unicode"/>
                        </a:rPr>
                        <a:t>27844.14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46910.95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06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Transport Charges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Times New Roman"/>
                          <a:cs typeface="Lucida Sans Unicode"/>
                        </a:rPr>
                        <a:t>296.21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Times New Roman"/>
                          <a:cs typeface="Lucida Sans Unicode"/>
                        </a:rPr>
                        <a:t>279.82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Book Antiqua"/>
                          <a:ea typeface="Times New Roman"/>
                          <a:cs typeface="Lucida Sans Unicode"/>
                        </a:rPr>
                        <a:t>1.34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Arial Unicode MS"/>
                          <a:cs typeface="Lucida Sans Unicode"/>
                        </a:rPr>
                        <a:t>577.37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Arial Unicode MS"/>
                          <a:cs typeface="Lucida Sans Unicode"/>
                        </a:rPr>
                        <a:t>577.37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43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MME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Times New Roman"/>
                          <a:cs typeface="Lucida Sans Unicode"/>
                        </a:rPr>
                        <a:t>442.67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Times New Roman"/>
                          <a:cs typeface="Lucida Sans Unicode"/>
                        </a:rPr>
                        <a:t>374.03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Times New Roman"/>
                          <a:cs typeface="Lucida Sans Unicode"/>
                        </a:rPr>
                        <a:t>1.54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818.24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818.24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06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Honorarium to CCHs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Times New Roman"/>
                          <a:cs typeface="Lucida Sans Unicode"/>
                        </a:rPr>
                        <a:t>3468.42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2312.28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Book Antiqua"/>
                          <a:ea typeface="Times New Roman"/>
                          <a:cs typeface="Lucida Sans Unicode"/>
                        </a:rPr>
                        <a:t>1829.34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1219.56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5780.70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3048.90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8829.60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3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15021.57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18110.22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12470.8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13063.48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51.98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57.57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28197.37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30893.04</a:t>
                      </a:r>
                      <a:endParaRPr lang="en-IN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59468.75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2853" name="Picture 1" descr="G:\WEBSITE\imagesCAK43VU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8069E-7490-4F2D-841D-9251BF3BE2F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89100" y="457200"/>
            <a:ext cx="1066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000" b="1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Proposals drought affected areas - </a:t>
            </a:r>
            <a:r>
              <a:rPr lang="en-US" sz="3000" b="1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2018-19</a:t>
            </a:r>
            <a:endParaRPr lang="en-US" sz="3000" b="1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06665" y="1019629"/>
          <a:ext cx="11296649" cy="51183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67163"/>
                <a:gridCol w="1411470"/>
                <a:gridCol w="1473859"/>
                <a:gridCol w="1473859"/>
                <a:gridCol w="1158031"/>
                <a:gridCol w="1204089"/>
                <a:gridCol w="1204089"/>
                <a:gridCol w="1204089"/>
              </a:tblGrid>
              <a:tr h="8327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Component</a:t>
                      </a:r>
                      <a:endParaRPr lang="en-IN" sz="2000" b="0" dirty="0"/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Primary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Upper Primary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IN" sz="2000" b="0" dirty="0"/>
                    </a:p>
                  </a:txBody>
                  <a:tcPr marL="121920" marR="121920" anchor="ctr"/>
                </a:tc>
                <a:tc rowSpan="2">
                  <a:txBody>
                    <a:bodyPr/>
                    <a:lstStyle/>
                    <a:p>
                      <a:r>
                        <a:rPr lang="en-IN" sz="2000" b="1" dirty="0" smtClean="0"/>
                        <a:t>Grand</a:t>
                      </a:r>
                      <a:r>
                        <a:rPr lang="en-IN" sz="2000" b="1" baseline="0" dirty="0" smtClean="0"/>
                        <a:t> </a:t>
                      </a:r>
                      <a:r>
                        <a:rPr lang="en-IN" sz="2000" b="1" dirty="0" smtClean="0"/>
                        <a:t>Total</a:t>
                      </a:r>
                      <a:endParaRPr lang="en-IN" sz="2000" b="1" dirty="0"/>
                    </a:p>
                  </a:txBody>
                  <a:tcPr marL="121920" marR="121920" anchor="ctr"/>
                </a:tc>
              </a:tr>
              <a:tr h="533278">
                <a:tc>
                  <a:txBody>
                    <a:bodyPr/>
                    <a:lstStyle/>
                    <a:p>
                      <a:endParaRPr lang="en-IN" sz="2000" b="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Central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Central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Central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en-IN" sz="2000" b="0" dirty="0"/>
                    </a:p>
                  </a:txBody>
                  <a:tcPr marL="121920" marR="121920" anchor="ctr"/>
                </a:tc>
              </a:tr>
              <a:tr h="658677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 smtClean="0"/>
                        <a:t>Food-grains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30.88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25.06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55.94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55.94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2457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/>
                        <a:t>Cooking Cost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252.77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407.69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204.52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265.72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457.29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673.41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1130.70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623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 smtClean="0"/>
                        <a:t>Transport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7.64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Arial"/>
                        </a:rPr>
                        <a:t>6.20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13.84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13.84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278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/>
                        <a:t>MME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10.35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7.72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18.07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0.00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18.07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830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/>
                        <a:t>Honorarium to CCHs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47.15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31.43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18.06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12.04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65.21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43.47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108.68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83539" marR="83539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348.79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439.12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261.56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277.76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610.35</a:t>
                      </a:r>
                      <a:endParaRPr lang="en-IN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716.88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Book Antiqua"/>
                          <a:ea typeface="Times New Roman"/>
                          <a:cs typeface="Times New Roman"/>
                        </a:rPr>
                        <a:t>1327.23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3873" name="Picture 1" descr="G:\WEBSITE\imagesCAK43VU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652000" y="849313"/>
            <a:ext cx="2133600" cy="22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Rs in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Lakhs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16000" y="6235700"/>
            <a:ext cx="1066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16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Enrolment of draught effected area : Primary-242673,  UP-272143,  CFHs-10867</a:t>
            </a:r>
            <a:endParaRPr lang="en-US" sz="16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1228726" y="1888920"/>
            <a:ext cx="8029574" cy="198458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Courier New" pitchFamily="49" charset="0"/>
              <a:buChar char="o"/>
            </a:pPr>
            <a:r>
              <a:rPr lang="en-IN" sz="2600" dirty="0" smtClean="0"/>
              <a:t>To Provide Eggs thrice a week per child.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en-IN" sz="2600" dirty="0" smtClean="0"/>
              <a:t>To provide additional Nutritious food to the students.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en-IN" sz="2600" dirty="0" smtClean="0"/>
              <a:t>To maintain uniformity in providing food in all schools.</a:t>
            </a:r>
          </a:p>
          <a:p>
            <a:pPr eaLnBrk="1" hangingPunct="1">
              <a:buFont typeface="Courier New" pitchFamily="49" charset="0"/>
              <a:buChar char="o"/>
            </a:pPr>
            <a:endParaRPr lang="en-IN" sz="2200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56000" y="6356351"/>
            <a:ext cx="4470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fld id="{FDE9803C-CF91-4C9A-B4D1-5BE4C096578B}" type="slidenum">
              <a:rPr lang="en-US" altLang="en-US" smtClean="0"/>
              <a:pPr algn="l">
                <a:defRPr/>
              </a:pPr>
              <a:t>23</a:t>
            </a:fld>
            <a:endParaRPr lang="en-US" altLang="en-US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3200" y="542926"/>
            <a:ext cx="9114971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 smtClean="0">
                <a:solidFill>
                  <a:srgbClr val="0070C0"/>
                </a:solidFill>
              </a:rPr>
              <a:t>State level Supply </a:t>
            </a:r>
            <a:r>
              <a:rPr lang="en-US" sz="3000" b="1" dirty="0">
                <a:solidFill>
                  <a:srgbClr val="0070C0"/>
                </a:solidFill>
              </a:rPr>
              <a:t>of </a:t>
            </a:r>
            <a:r>
              <a:rPr lang="en-US" sz="3000" b="1" dirty="0" smtClean="0">
                <a:solidFill>
                  <a:srgbClr val="0070C0"/>
                </a:solidFill>
              </a:rPr>
              <a:t>Eggs to the Schools </a:t>
            </a:r>
            <a:endParaRPr lang="en-US" sz="3000" b="1" i="1" dirty="0">
              <a:solidFill>
                <a:srgbClr val="990033"/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397004" y="1470257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dirty="0" smtClean="0"/>
              <a:t>Objectives:</a:t>
            </a:r>
            <a:endParaRPr lang="en-IN" altLang="en-US" sz="20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80457" y="3918857"/>
            <a:ext cx="10392229" cy="2740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eggs per week are being supplied to all the children from August 2017.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"/>
              <a:tabLst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proposed to provide 5 eggs per week per child from the academic year 2018-19.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"/>
              <a:tabLst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Eggs weighing 45 to 52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grms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supplied.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Eggs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supplied to the school point once in a week.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"/>
              <a:tabLst/>
              <a:defRPr/>
            </a:pPr>
            <a:r>
              <a:rPr lang="en-US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avoid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supply of time barred Eggs,  the Color  stamp assign on the Eggs.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"/>
              <a:tabLst/>
              <a:defRPr/>
            </a:pPr>
            <a:endParaRPr kumimoji="0" lang="en-IN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3" name="AutoShape 5" descr="blob:https://web.whatsapp.com/340dee44-2533-4290-9bb8-4a9648546e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49018" y="3776633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000" b="1" dirty="0" smtClean="0">
                <a:solidFill>
                  <a:prstClr val="black"/>
                </a:solidFill>
              </a:rPr>
              <a:t>Process:</a:t>
            </a:r>
            <a:endParaRPr lang="en-IN" altLang="en-US" sz="2000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744" y="642938"/>
            <a:ext cx="24384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3600"/>
            <a:ext cx="11654971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46400" y="304800"/>
            <a:ext cx="6096000" cy="533400"/>
          </a:xfr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A50021"/>
                </a:solidFill>
              </a:rPr>
              <a:t>Coverage during 2017-18</a:t>
            </a:r>
          </a:p>
        </p:txBody>
      </p:sp>
      <p:graphicFrame>
        <p:nvGraphicFramePr>
          <p:cNvPr id="4170" name="Group 74"/>
          <p:cNvGraphicFramePr>
            <a:graphicFrameLocks noGrp="1"/>
          </p:cNvGraphicFramePr>
          <p:nvPr>
            <p:ph type="tbl" idx="1"/>
          </p:nvPr>
        </p:nvGraphicFramePr>
        <p:xfrm>
          <a:off x="406400" y="1143002"/>
          <a:ext cx="11315700" cy="35582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65577"/>
                <a:gridCol w="2898423"/>
                <a:gridCol w="1701800"/>
                <a:gridCol w="1854200"/>
                <a:gridCol w="1803400"/>
                <a:gridCol w="1892300"/>
              </a:tblGrid>
              <a:tr h="5671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Sl.No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 of Schools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Approved by PAB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Achievement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(31.04.2017)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Schools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Children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Children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</a:tr>
              <a:tr h="7103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Primary (I to V)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Lucida Sans Unicode" pitchFamily="34" charset="0"/>
                        </a:rPr>
                        <a:t>34653</a:t>
                      </a: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Lucida Sans Unicode" pitchFamily="34" charset="0"/>
                        </a:rPr>
                        <a:t>1740000</a:t>
                      </a: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34812</a:t>
                      </a: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1656414</a:t>
                      </a:r>
                    </a:p>
                  </a:txBody>
                  <a:tcPr marL="121920" marR="121920" marT="45716" marB="45716" anchor="ctr" horzOverflow="overflow"/>
                </a:tc>
              </a:tr>
              <a:tr h="407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STC (NCLP)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Lucida Sans Unicode" pitchFamily="34" charset="0"/>
                        </a:rPr>
                        <a:t>64</a:t>
                      </a: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Lucida Sans Unicode" pitchFamily="34" charset="0"/>
                        </a:rPr>
                        <a:t>2472</a:t>
                      </a: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Lucida Sans Unicode" pitchFamily="34" charset="0"/>
                        </a:rPr>
                        <a:t>64</a:t>
                      </a: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3837</a:t>
                      </a:r>
                    </a:p>
                  </a:txBody>
                  <a:tcPr marL="121920" marR="121920" marT="45716" marB="45716" anchor="ctr" horzOverflow="overflow"/>
                </a:tc>
              </a:tr>
              <a:tr h="708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Upper Primary 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(VI to VIII)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Lucida Sans Unicode" pitchFamily="34" charset="0"/>
                        </a:rPr>
                        <a:t>10957</a:t>
                      </a: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Lucida Sans Unicode" pitchFamily="34" charset="0"/>
                        </a:rPr>
                        <a:t>1004000</a:t>
                      </a: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Lucida Sans Unicode" pitchFamily="34" charset="0"/>
                        </a:rPr>
                        <a:t>10629</a:t>
                      </a: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Lucida Sans Unicode" pitchFamily="34" charset="0"/>
                        </a:rPr>
                        <a:t>963760</a:t>
                      </a:r>
                    </a:p>
                  </a:txBody>
                  <a:tcPr marL="121920" marR="121920" marT="45716" marB="45716" anchor="ctr" horzOverflow="overflow"/>
                </a:tc>
              </a:tr>
              <a:tr h="409027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GRAND TOTAL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ook Antiqua" pitchFamily="18" charset="0"/>
                        <a:ea typeface="Times New Roman" pitchFamily="18" charset="0"/>
                        <a:cs typeface="Lucida Sans Unicode" pitchFamily="34" charset="0"/>
                      </a:endParaRPr>
                    </a:p>
                  </a:txBody>
                  <a:tcPr marL="121920" marR="121920" marT="45716" marB="45716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Lucida Sans Unicode" pitchFamily="34" charset="0"/>
                        </a:rPr>
                        <a:t>45674</a:t>
                      </a: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Lucida Sans Unicode" pitchFamily="34" charset="0"/>
                        </a:rPr>
                        <a:t>2746472</a:t>
                      </a: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Lucida Sans Unicode" pitchFamily="34" charset="0"/>
                        </a:rPr>
                        <a:t>45505</a:t>
                      </a:r>
                    </a:p>
                  </a:txBody>
                  <a:tcPr marL="121920" marR="12192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685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Times New Roman" pitchFamily="18" charset="0"/>
                          <a:cs typeface="Lucida Sans Unicode" pitchFamily="34" charset="0"/>
                        </a:rPr>
                        <a:t>2624011</a:t>
                      </a:r>
                    </a:p>
                  </a:txBody>
                  <a:tcPr marL="121920" marR="121920" marT="45716" marB="45716" anchor="ctr" horzOverflow="overflow"/>
                </a:tc>
              </a:tr>
            </a:tbl>
          </a:graphicData>
        </a:graphic>
      </p:graphicFrame>
      <p:sp>
        <p:nvSpPr>
          <p:cNvPr id="9265" name="Slide Number Placeholder 3"/>
          <p:cNvSpPr txBox="1">
            <a:spLocks noGrp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705526A-0F3D-4845-A2FD-C73CA94049B5}" type="slidenum">
              <a:rPr lang="en-US" sz="1400">
                <a:latin typeface="Arial" pitchFamily="34" charset="0"/>
              </a:rPr>
              <a:pPr algn="r"/>
              <a:t>3</a:t>
            </a:fld>
            <a:endParaRPr lang="en-US" sz="1400">
              <a:latin typeface="Arial" pitchFamily="34" charset="0"/>
            </a:endParaRPr>
          </a:p>
        </p:txBody>
      </p:sp>
      <p:pic>
        <p:nvPicPr>
          <p:cNvPr id="9266" name="Picture 1" descr="G:\WEBSITE\imagesCAK43VU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00826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School Education, Govt. of Andhra Pradesh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28749" y="4905904"/>
          <a:ext cx="8950327" cy="128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9865"/>
                <a:gridCol w="4364782"/>
                <a:gridCol w="147320"/>
                <a:gridCol w="3528360"/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en-IN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r>
                        <a:rPr lang="en-IN" sz="2200" b="1" dirty="0" smtClean="0"/>
                        <a:t>CCHs  now working</a:t>
                      </a:r>
                      <a:endParaRPr lang="en-IN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IN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88296</a:t>
                      </a:r>
                      <a:endParaRPr lang="en-IN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en-IN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r>
                        <a:rPr lang="en-IN" sz="2200" b="1" dirty="0" smtClean="0"/>
                        <a:t>Working Days</a:t>
                      </a:r>
                      <a:endParaRPr lang="en-IN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IN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220</a:t>
                      </a:r>
                      <a:endParaRPr lang="en-IN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5</a:t>
                      </a:r>
                      <a:endParaRPr lang="en-IN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  <a:tc gridSpan="2">
                  <a:txBody>
                    <a:bodyPr/>
                    <a:lstStyle/>
                    <a:p>
                      <a:r>
                        <a:rPr lang="en-IN" sz="2200" b="1" dirty="0" smtClean="0"/>
                        <a:t>Working Days for NCLP</a:t>
                      </a:r>
                      <a:endParaRPr lang="en-IN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IN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302</a:t>
                      </a:r>
                      <a:endParaRPr lang="en-IN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Slide Number Placeholder 3"/>
          <p:cNvSpPr txBox="1">
            <a:spLocks noGrp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3F61EB1-67F3-4D68-A948-7402D2DDE012}" type="slidenum">
              <a:rPr lang="en-US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/>
              <a:t>4</a:t>
            </a:fld>
            <a:endParaRPr lang="en-US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8" name="Rectangle 3"/>
          <p:cNvSpPr>
            <a:spLocks noChangeArrowheads="1"/>
          </p:cNvSpPr>
          <p:nvPr/>
        </p:nvSpPr>
        <p:spPr bwMode="auto">
          <a:xfrm>
            <a:off x="1422400" y="782638"/>
            <a:ext cx="10769600" cy="4111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Cooking Cost (per day / per Child) in Rs: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028700" y="1778000"/>
          <a:ext cx="10769602" cy="28448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43656"/>
                <a:gridCol w="1470991"/>
                <a:gridCol w="1470991"/>
                <a:gridCol w="1470991"/>
                <a:gridCol w="1470991"/>
                <a:gridCol w="1470991"/>
                <a:gridCol w="1470991"/>
              </a:tblGrid>
              <a:tr h="640437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Category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Cooking Cost before 31.07.2017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Cooking Cost 01.8.2017 (60:40)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629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Central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State*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Central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State*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</a:tr>
              <a:tr h="6913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Primary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B4D11"/>
                          </a:solidFill>
                          <a:latin typeface="Book Antiqua" pitchFamily="18" charset="0"/>
                          <a:ea typeface="Times New Roman"/>
                          <a:cs typeface="Times New Roman" pitchFamily="18" charset="0"/>
                        </a:rPr>
                        <a:t>2.48</a:t>
                      </a:r>
                      <a:endParaRPr lang="en-IN" sz="2400" b="1" dirty="0">
                        <a:solidFill>
                          <a:srgbClr val="0B4D11"/>
                        </a:solidFill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B4D11"/>
                          </a:solidFill>
                          <a:latin typeface="Book Antiqua" pitchFamily="18" charset="0"/>
                          <a:ea typeface="Times New Roman"/>
                          <a:cs typeface="Times New Roman" pitchFamily="18" charset="0"/>
                        </a:rPr>
                        <a:t>2.65</a:t>
                      </a:r>
                      <a:endParaRPr lang="en-IN" sz="2400" b="1" dirty="0">
                        <a:solidFill>
                          <a:srgbClr val="0B4D11"/>
                        </a:solidFill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B4D11"/>
                          </a:solidFill>
                          <a:latin typeface="Book Antiqua" pitchFamily="18" charset="0"/>
                          <a:ea typeface="Times New Roman"/>
                          <a:cs typeface="Times New Roman" pitchFamily="18" charset="0"/>
                        </a:rPr>
                        <a:t>5.13</a:t>
                      </a:r>
                      <a:endParaRPr lang="en-IN" sz="2400" b="1" dirty="0">
                        <a:solidFill>
                          <a:srgbClr val="0B4D11"/>
                        </a:solidFill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B4D11"/>
                          </a:solidFill>
                          <a:latin typeface="Book Antiqua" pitchFamily="18" charset="0"/>
                          <a:ea typeface="Times New Roman"/>
                          <a:cs typeface="Times New Roman" pitchFamily="18" charset="0"/>
                        </a:rPr>
                        <a:t>2.48</a:t>
                      </a:r>
                      <a:endParaRPr lang="en-IN" sz="2400" b="1" dirty="0">
                        <a:solidFill>
                          <a:srgbClr val="0B4D11"/>
                        </a:solidFill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B4D11"/>
                          </a:solidFill>
                          <a:latin typeface="Book Antiqua" pitchFamily="18" charset="0"/>
                          <a:ea typeface="Times New Roman"/>
                          <a:cs typeface="Times New Roman" pitchFamily="18" charset="0"/>
                        </a:rPr>
                        <a:t>4.00</a:t>
                      </a:r>
                      <a:endParaRPr lang="en-IN" sz="2400" b="1" dirty="0">
                        <a:solidFill>
                          <a:srgbClr val="0B4D11"/>
                        </a:solidFill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B4D11"/>
                          </a:solidFill>
                          <a:latin typeface="Book Antiqua" pitchFamily="18" charset="0"/>
                          <a:ea typeface="Times New Roman"/>
                          <a:cs typeface="Times New Roman" pitchFamily="18" charset="0"/>
                        </a:rPr>
                        <a:t>6.48</a:t>
                      </a:r>
                      <a:endParaRPr lang="en-IN" sz="2400" b="1" dirty="0">
                        <a:solidFill>
                          <a:srgbClr val="0B4D11"/>
                        </a:solidFill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</a:tr>
              <a:tr h="691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B4D11"/>
                          </a:solidFill>
                          <a:latin typeface="Book Antiqua" pitchFamily="18" charset="0"/>
                          <a:ea typeface="Times New Roman"/>
                          <a:cs typeface="Times New Roman" pitchFamily="18" charset="0"/>
                        </a:rPr>
                        <a:t>3.71</a:t>
                      </a:r>
                      <a:endParaRPr lang="en-IN" sz="2400" b="1" dirty="0">
                        <a:solidFill>
                          <a:srgbClr val="0B4D11"/>
                        </a:solidFill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B4D11"/>
                          </a:solidFill>
                          <a:latin typeface="Book Antiqua" pitchFamily="18" charset="0"/>
                          <a:ea typeface="Times New Roman"/>
                          <a:cs typeface="Times New Roman" pitchFamily="18" charset="0"/>
                        </a:rPr>
                        <a:t>3.47</a:t>
                      </a:r>
                      <a:endParaRPr lang="en-IN" sz="2400" b="1" dirty="0">
                        <a:solidFill>
                          <a:srgbClr val="0B4D11"/>
                        </a:solidFill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B4D11"/>
                          </a:solidFill>
                          <a:latin typeface="Book Antiqua" pitchFamily="18" charset="0"/>
                          <a:ea typeface="Times New Roman"/>
                          <a:cs typeface="Times New Roman" pitchFamily="18" charset="0"/>
                        </a:rPr>
                        <a:t>7.18</a:t>
                      </a:r>
                      <a:endParaRPr lang="en-IN" sz="2400" b="1" dirty="0">
                        <a:solidFill>
                          <a:srgbClr val="0B4D11"/>
                        </a:solidFill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B4D11"/>
                          </a:solidFill>
                          <a:latin typeface="Book Antiqua" pitchFamily="18" charset="0"/>
                          <a:ea typeface="Times New Roman"/>
                          <a:cs typeface="Times New Roman" pitchFamily="18" charset="0"/>
                        </a:rPr>
                        <a:t>3.71</a:t>
                      </a:r>
                      <a:endParaRPr lang="en-IN" sz="2400" b="1" dirty="0">
                        <a:solidFill>
                          <a:srgbClr val="0B4D11"/>
                        </a:solidFill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B4D11"/>
                          </a:solidFill>
                          <a:latin typeface="Book Antiqua" pitchFamily="18" charset="0"/>
                          <a:ea typeface="Times New Roman"/>
                          <a:cs typeface="Times New Roman" pitchFamily="18" charset="0"/>
                        </a:rPr>
                        <a:t>4.82</a:t>
                      </a:r>
                      <a:endParaRPr lang="en-IN" sz="2400" b="1" dirty="0">
                        <a:solidFill>
                          <a:srgbClr val="0B4D11"/>
                        </a:solidFill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B4D11"/>
                          </a:solidFill>
                          <a:latin typeface="Book Antiqua" pitchFamily="18" charset="0"/>
                          <a:ea typeface="Times New Roman"/>
                          <a:cs typeface="Times New Roman" pitchFamily="18" charset="0"/>
                        </a:rPr>
                        <a:t>8.53</a:t>
                      </a:r>
                      <a:endParaRPr lang="en-IN" sz="2400" b="1" dirty="0">
                        <a:solidFill>
                          <a:srgbClr val="0B4D11"/>
                        </a:solidFill>
                        <a:latin typeface="Book Antiqu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8274" name="Picture 1" descr="G:\WEBSITE\imagesCAK43VU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00826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School Education, Govt. of Andhra Pradesh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92200" y="4897438"/>
            <a:ext cx="10769600" cy="703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b="1" i="1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Note: State Government is providing Rs.2.35 per child per day towards cost of egg. From the year 2018-19 it is proposed to provide 5 eggs.</a:t>
            </a:r>
            <a:endParaRPr lang="en-US" sz="1600" b="1" i="1" dirty="0">
              <a:solidFill>
                <a:srgbClr val="0000FF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2044663" y="457200"/>
            <a:ext cx="6858048" cy="4572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0D5F15"/>
                </a:solidFill>
              </a:rPr>
              <a:t>Coverage -1-4</a:t>
            </a:r>
            <a:r>
              <a:rPr lang="en-US" altLang="en-US" b="1" baseline="30000" dirty="0" smtClean="0">
                <a:solidFill>
                  <a:srgbClr val="0D5F15"/>
                </a:solidFill>
              </a:rPr>
              <a:t>th</a:t>
            </a:r>
            <a:r>
              <a:rPr lang="en-US" altLang="en-US" b="1" dirty="0" smtClean="0">
                <a:solidFill>
                  <a:srgbClr val="0D5F15"/>
                </a:solidFill>
              </a:rPr>
              <a:t> </a:t>
            </a:r>
            <a:r>
              <a:rPr lang="en-US" altLang="en-US" b="1" dirty="0" err="1" smtClean="0">
                <a:solidFill>
                  <a:srgbClr val="0D5F15"/>
                </a:solidFill>
              </a:rPr>
              <a:t>Qtrs</a:t>
            </a:r>
            <a:r>
              <a:rPr lang="en-US" altLang="en-US" b="1" dirty="0" smtClean="0">
                <a:solidFill>
                  <a:srgbClr val="0D5F15"/>
                </a:solidFill>
              </a:rPr>
              <a:t> (2017-18)</a:t>
            </a:r>
            <a:endParaRPr lang="en-IN" altLang="en-US" b="1" dirty="0" smtClean="0">
              <a:solidFill>
                <a:srgbClr val="0D5F15"/>
              </a:solidFill>
            </a:endParaRPr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DB5837-6FD9-4376-B88F-4DD2920B4F55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graphicFrame>
        <p:nvGraphicFramePr>
          <p:cNvPr id="7" name="Chart 6"/>
          <p:cNvGraphicFramePr/>
          <p:nvPr/>
        </p:nvGraphicFramePr>
        <p:xfrm>
          <a:off x="552412" y="600056"/>
          <a:ext cx="11049077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 rot="16200000">
            <a:off x="9834519" y="1752591"/>
            <a:ext cx="205741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5F1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5F1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Lakhs</a:t>
            </a:r>
            <a:endParaRPr kumimoji="0" lang="en-I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D5F1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599" y="795337"/>
          <a:ext cx="11684001" cy="508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324"/>
                <a:gridCol w="1386325"/>
                <a:gridCol w="1385180"/>
                <a:gridCol w="1398006"/>
                <a:gridCol w="1464812"/>
                <a:gridCol w="1358533"/>
                <a:gridCol w="1393555"/>
                <a:gridCol w="1272266"/>
              </a:tblGrid>
              <a:tr h="53127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Component</a:t>
                      </a:r>
                      <a:endParaRPr lang="en-IN" sz="2000" b="1" dirty="0"/>
                    </a:p>
                  </a:txBody>
                  <a:tcPr marL="121920" marR="12192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Releases</a:t>
                      </a:r>
                      <a:endParaRPr lang="en-IN" sz="2400" b="1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Expenditure</a:t>
                      </a:r>
                      <a:endParaRPr lang="en-IN" sz="2400" b="1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% of </a:t>
                      </a:r>
                      <a:r>
                        <a:rPr lang="en-IN" sz="2400" b="1" dirty="0" err="1" smtClean="0"/>
                        <a:t>expdtr</a:t>
                      </a:r>
                      <a:endParaRPr lang="en-IN" sz="2400" b="1" dirty="0"/>
                    </a:p>
                  </a:txBody>
                  <a:tcPr marL="121920" marR="121920"/>
                </a:tc>
              </a:tr>
              <a:tr h="548062"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Central</a:t>
                      </a:r>
                      <a:endParaRPr lang="en-IN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State</a:t>
                      </a:r>
                      <a:endParaRPr lang="en-IN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TOTAL</a:t>
                      </a:r>
                      <a:endParaRPr lang="en-IN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Central</a:t>
                      </a:r>
                      <a:endParaRPr lang="en-IN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State</a:t>
                      </a:r>
                      <a:endParaRPr lang="en-IN" sz="18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TOTAL</a:t>
                      </a:r>
                      <a:endParaRPr lang="en-IN" sz="1800" b="1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pPr algn="ctr"/>
                      <a:endParaRPr lang="en-IN" sz="1800" b="1" dirty="0"/>
                    </a:p>
                  </a:txBody>
                  <a:tcPr marL="121920" marR="121920"/>
                </a:tc>
              </a:tr>
              <a:tr h="64862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Foodgrains</a:t>
                      </a:r>
                      <a:endParaRPr lang="en-US" sz="2000" dirty="0" smtClean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1868.13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--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/>
                        <a:t>1868.13</a:t>
                      </a:r>
                    </a:p>
                    <a:p>
                      <a:pPr algn="ctr"/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1308.55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--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1308.55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70.05</a:t>
                      </a:r>
                      <a:endParaRPr lang="en-IN" sz="2000" b="1" dirty="0"/>
                    </a:p>
                  </a:txBody>
                  <a:tcPr marL="121920" marR="121920" anchor="ctr"/>
                </a:tc>
              </a:tr>
              <a:tr h="6016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Transportation</a:t>
                      </a:r>
                      <a:endParaRPr lang="en-IN" sz="20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462.41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--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462.41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462.41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--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462.41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100</a:t>
                      </a:r>
                      <a:endParaRPr lang="en-IN" sz="2000" b="1" dirty="0"/>
                    </a:p>
                  </a:txBody>
                  <a:tcPr marL="121920" marR="121920" anchor="ctr"/>
                </a:tc>
              </a:tr>
              <a:tr h="63653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Cooking Cost</a:t>
                      </a:r>
                      <a:endParaRPr lang="en-IN" sz="20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17291.39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25408.41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42699.80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16946.56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22815.30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39761.86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93.12</a:t>
                      </a:r>
                      <a:endParaRPr lang="en-IN" sz="2000" b="1" dirty="0"/>
                    </a:p>
                  </a:txBody>
                  <a:tcPr marL="121920" marR="121920" anchor="ctr"/>
                </a:tc>
              </a:tr>
              <a:tr h="8374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Honorarium to CCHs</a:t>
                      </a:r>
                      <a:endParaRPr lang="en-IN" sz="20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5737.02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3824.68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9561.70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5297.76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3531.84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8829.60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92.34</a:t>
                      </a:r>
                      <a:endParaRPr lang="en-IN" sz="2000" b="1" dirty="0"/>
                    </a:p>
                  </a:txBody>
                  <a:tcPr marL="121920" marR="121920" anchor="ctr"/>
                </a:tc>
              </a:tr>
              <a:tr h="4907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MME</a:t>
                      </a:r>
                      <a:endParaRPr lang="en-IN" sz="20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354.88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--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354.88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271.01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--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271.01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76.36*</a:t>
                      </a:r>
                      <a:endParaRPr lang="en-IN" sz="2000" b="1" dirty="0"/>
                    </a:p>
                  </a:txBody>
                  <a:tcPr marL="121920" marR="121920" anchor="ctr"/>
                </a:tc>
              </a:tr>
              <a:tr h="73960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IN" sz="20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25713.83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29233.09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54946.9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24286.29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26347.1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50633.43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92.15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ADB2E-2604-4027-9788-529BA853C1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61043" y="38097"/>
            <a:ext cx="8483070" cy="6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Budget  Releases Vs Expenditure  </a:t>
            </a:r>
            <a:r>
              <a:rPr lang="en-US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2017-18</a:t>
            </a:r>
            <a:endParaRPr lang="en-US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pic>
        <p:nvPicPr>
          <p:cNvPr id="10314" name="Picture 1" descr="G:\WEBSITE\imagesCAK43VU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1" y="76200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6701" y="5918200"/>
            <a:ext cx="115697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eaLnBrk="0" hangingPunct="0">
              <a:defRPr/>
            </a:pPr>
            <a:r>
              <a:rPr lang="en-US" sz="1600" b="1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* Orders for purchase of eating plates to the tune of approximately 5.00 </a:t>
            </a:r>
            <a:r>
              <a:rPr lang="en-US" sz="1600" b="1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Crs</a:t>
            </a:r>
            <a:r>
              <a:rPr lang="en-US" sz="1600" b="1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. But due to lack of budget the payment could not be made. </a:t>
            </a:r>
            <a:endParaRPr lang="en-US" sz="1600" b="1" kern="0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6820" y="228601"/>
            <a:ext cx="7560204" cy="585787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70C0"/>
                </a:solidFill>
                <a:latin typeface="Arial Narrow (Headings)"/>
              </a:rPr>
              <a:t>Release of Food Grains &amp; Payment to FCI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144000" y="12954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i="1">
                <a:solidFill>
                  <a:srgbClr val="D60093"/>
                </a:solidFill>
              </a:rPr>
              <a:t>(In MTs)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A901E-37E9-44AF-A5BC-DD2235AF9C31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dirty="0" smtClean="0">
              <a:latin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5137" y="1411288"/>
          <a:ext cx="11480800" cy="201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599"/>
                <a:gridCol w="2223716"/>
                <a:gridCol w="3094824"/>
                <a:gridCol w="1996661"/>
              </a:tblGrid>
              <a:tr h="833714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+mn-lt"/>
                        </a:rPr>
                        <a:t>Items</a:t>
                      </a:r>
                      <a:endParaRPr lang="en-IN" sz="2400" b="1" dirty="0">
                        <a:latin typeface="+mn-lt"/>
                      </a:endParaRPr>
                    </a:p>
                  </a:txBody>
                  <a:tcPr marL="121920" marR="121920" anchor="ctr">
                    <a:solidFill>
                      <a:srgbClr val="539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+mn-lt"/>
                        </a:rPr>
                        <a:t>Primary</a:t>
                      </a:r>
                      <a:endParaRPr lang="en-IN" sz="2400" b="1" dirty="0">
                        <a:latin typeface="+mn-lt"/>
                      </a:endParaRPr>
                    </a:p>
                  </a:txBody>
                  <a:tcPr marL="121920" marR="121920" anchor="ctr">
                    <a:solidFill>
                      <a:srgbClr val="539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+mn-lt"/>
                        </a:rPr>
                        <a:t>Upper Primary</a:t>
                      </a:r>
                      <a:endParaRPr lang="en-IN" sz="2400" b="1" dirty="0">
                        <a:latin typeface="+mn-lt"/>
                      </a:endParaRPr>
                    </a:p>
                  </a:txBody>
                  <a:tcPr marL="121920" marR="121920" anchor="ctr">
                    <a:solidFill>
                      <a:srgbClr val="539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latin typeface="+mn-lt"/>
                        </a:rPr>
                        <a:t>Total</a:t>
                      </a:r>
                      <a:endParaRPr lang="en-IN" sz="2400" b="1" dirty="0">
                        <a:latin typeface="+mn-lt"/>
                      </a:endParaRPr>
                    </a:p>
                  </a:txBody>
                  <a:tcPr marL="121920" marR="121920" anchor="ctr">
                    <a:solidFill>
                      <a:srgbClr val="539988"/>
                    </a:solidFill>
                  </a:tcPr>
                </a:tc>
              </a:tr>
              <a:tr h="593877">
                <a:tc>
                  <a:txBody>
                    <a:bodyPr/>
                    <a:lstStyle/>
                    <a:p>
                      <a:pPr algn="l"/>
                      <a:r>
                        <a:rPr lang="en-IN" sz="2400" b="0" dirty="0" smtClean="0">
                          <a:latin typeface="+mn-lt"/>
                        </a:rPr>
                        <a:t>Allocation I &amp; IV </a:t>
                      </a:r>
                      <a:r>
                        <a:rPr lang="en-IN" sz="2400" b="0" dirty="0" err="1" smtClean="0">
                          <a:latin typeface="+mn-lt"/>
                        </a:rPr>
                        <a:t>Qtrs</a:t>
                      </a:r>
                      <a:endParaRPr lang="en-IN" sz="2400" b="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latin typeface="+mn-lt"/>
                        </a:rPr>
                        <a:t>38280.000</a:t>
                      </a:r>
                      <a:endParaRPr lang="en-IN" sz="2400" b="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0" i="0" u="none" strike="noStrike" dirty="0" smtClean="0">
                          <a:latin typeface="+mn-lt"/>
                        </a:rPr>
                        <a:t>33243.990 </a:t>
                      </a:r>
                      <a:endParaRPr lang="en-IN" sz="2400" b="0" i="0" u="none" strike="noStrike" dirty="0">
                        <a:latin typeface="+mn-lt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71523.990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9525" marB="0" anchor="ctr"/>
                </a:tc>
              </a:tr>
              <a:tr h="590122">
                <a:tc>
                  <a:txBody>
                    <a:bodyPr/>
                    <a:lstStyle/>
                    <a:p>
                      <a:pPr algn="l"/>
                      <a:r>
                        <a:rPr lang="en-IN" sz="2400" b="0" dirty="0" smtClean="0">
                          <a:latin typeface="+mn-lt"/>
                        </a:rPr>
                        <a:t>Lifted</a:t>
                      </a:r>
                      <a:r>
                        <a:rPr lang="en-IN" sz="2400" b="0" baseline="0" dirty="0" smtClean="0">
                          <a:latin typeface="+mn-lt"/>
                        </a:rPr>
                        <a:t> (up to March 2018)</a:t>
                      </a:r>
                      <a:endParaRPr lang="en-IN" sz="2400" b="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latin typeface="+mn-lt"/>
                        </a:rPr>
                        <a:t>34578.420</a:t>
                      </a:r>
                      <a:endParaRPr lang="en-IN" sz="2400" b="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latin typeface="+mn-lt"/>
                        </a:rPr>
                        <a:t>27076.471</a:t>
                      </a:r>
                      <a:endParaRPr lang="en-IN" sz="2400" b="0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latin typeface="+mn-lt"/>
                        </a:rPr>
                        <a:t>61654.891</a:t>
                      </a:r>
                      <a:endParaRPr lang="en-IN" sz="2400" b="0" dirty="0">
                        <a:latin typeface="+mn-lt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11291" name="Rectangle 200"/>
          <p:cNvSpPr>
            <a:spLocks noChangeArrowheads="1"/>
          </p:cNvSpPr>
          <p:nvPr/>
        </p:nvSpPr>
        <p:spPr bwMode="auto">
          <a:xfrm>
            <a:off x="9810752" y="990601"/>
            <a:ext cx="2000249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i="1">
                <a:solidFill>
                  <a:srgbClr val="0070C0"/>
                </a:solidFill>
              </a:rPr>
              <a:t>In MTs</a:t>
            </a:r>
          </a:p>
        </p:txBody>
      </p:sp>
      <p:pic>
        <p:nvPicPr>
          <p:cNvPr id="11294" name="Picture 1" descr="G:\WEBSITE\imagesCAK43VU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600826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School Education, Govt. of Andhra Pradesh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542638"/>
              </p:ext>
            </p:extLst>
          </p:nvPr>
        </p:nvGraphicFramePr>
        <p:xfrm>
          <a:off x="866775" y="3908335"/>
          <a:ext cx="10407650" cy="1735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627"/>
                <a:gridCol w="2401783"/>
                <a:gridCol w="2506208"/>
                <a:gridCol w="2889032"/>
              </a:tblGrid>
              <a:tr h="532950"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rial Narrow (Body)"/>
                        </a:rPr>
                        <a:t>Bills raised by FCI </a:t>
                      </a:r>
                    </a:p>
                  </a:txBody>
                  <a:tcPr marL="121920" marR="121920" anchor="ctr">
                    <a:solidFill>
                      <a:srgbClr val="53998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rial Narrow (Body)"/>
                        </a:rPr>
                        <a:t>Payment to FCI</a:t>
                      </a:r>
                    </a:p>
                  </a:txBody>
                  <a:tcPr marL="121920" marR="121920" anchor="ctr">
                    <a:solidFill>
                      <a:srgbClr val="53998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587337"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 smtClean="0">
                          <a:latin typeface="Arial Narrow (Body)"/>
                        </a:rPr>
                        <a:t>Qty (in MTs)</a:t>
                      </a:r>
                      <a:endParaRPr lang="en-IN" sz="2000" b="0" dirty="0">
                        <a:latin typeface="Arial Narrow (Body)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 smtClean="0">
                          <a:latin typeface="Arial Narrow (Body)"/>
                        </a:rPr>
                        <a:t>Amount in lakhs</a:t>
                      </a:r>
                      <a:endParaRPr lang="en-IN" sz="2000" b="0" dirty="0">
                        <a:latin typeface="Arial Narrow (Body)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 smtClean="0">
                          <a:latin typeface="Arial Narrow (Body)"/>
                        </a:rPr>
                        <a:t>Qty (in MTs)</a:t>
                      </a:r>
                      <a:endParaRPr lang="en-IN" sz="2000" b="0" dirty="0">
                        <a:latin typeface="Arial Narrow (Body)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 smtClean="0">
                          <a:latin typeface="Arial Narrow (Body)"/>
                        </a:rPr>
                        <a:t>Amount in Lakhs</a:t>
                      </a:r>
                      <a:endParaRPr lang="en-IN" sz="2000" b="0" dirty="0">
                        <a:latin typeface="Arial Narrow (Body)"/>
                      </a:endParaRPr>
                    </a:p>
                  </a:txBody>
                  <a:tcPr marL="121920" marR="121920" anchor="ctr"/>
                </a:tc>
              </a:tr>
              <a:tr h="614942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Arial Narrow (Body)"/>
                        </a:rPr>
                        <a:t>61654.891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Arial Narrow (Body)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Arial Narrow (Body)"/>
                        </a:rPr>
                        <a:t>1868.14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Arial Narrow (Body)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Arial Narrow (Body)"/>
                        </a:rPr>
                        <a:t>45930.976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Arial Narrow (Body)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chemeClr val="tx1"/>
                          </a:solidFill>
                          <a:latin typeface="Arial Narrow (Body)"/>
                        </a:rPr>
                        <a:t>1391.71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Arial Narrow (Body)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693394" y="5881689"/>
            <a:ext cx="9579443" cy="5857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 Narrow (Headings)"/>
                <a:ea typeface="+mj-ea"/>
                <a:cs typeface="+mj-cs"/>
              </a:rPr>
              <a:t>Note: Owing to release of budget at the end of March </a:t>
            </a:r>
            <a:r>
              <a:rPr lang="en-US" b="1" dirty="0" smtClean="0">
                <a:solidFill>
                  <a:srgbClr val="0066CC"/>
                </a:solidFill>
                <a:latin typeface="Arial Narrow (Headings)"/>
                <a:ea typeface="+mj-ea"/>
                <a:cs typeface="+mj-cs"/>
              </a:rPr>
              <a:t> a few bills cannot be cleared.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 (Headings)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5384800" cy="623888"/>
          </a:xfrm>
        </p:spPr>
        <p:txBody>
          <a:bodyPr anchor="t"/>
          <a:lstStyle/>
          <a:p>
            <a:pPr algn="ctr"/>
            <a:r>
              <a:rPr lang="en-US" altLang="en-US" sz="3200" b="1" smtClean="0">
                <a:solidFill>
                  <a:srgbClr val="0070C0"/>
                </a:solidFill>
              </a:rPr>
              <a:t>Cook-cum-Helpers </a:t>
            </a:r>
            <a:endParaRPr lang="en-US" altLang="en-US" sz="2400" b="1" smtClean="0">
              <a:solidFill>
                <a:srgbClr val="0070C0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4584700"/>
            <a:ext cx="43815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Content Placeholder 6"/>
          <p:cNvSpPr>
            <a:spLocks noGrp="1"/>
          </p:cNvSpPr>
          <p:nvPr>
            <p:ph idx="1"/>
          </p:nvPr>
        </p:nvSpPr>
        <p:spPr>
          <a:xfrm>
            <a:off x="508000" y="1219200"/>
            <a:ext cx="113792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200" b="1" dirty="0" smtClean="0"/>
              <a:t>92,105 Cook cum Helpers approved by PAB and the same engaged by State. </a:t>
            </a:r>
          </a:p>
          <a:p>
            <a:pPr>
              <a:defRPr/>
            </a:pPr>
            <a:r>
              <a:rPr lang="en-US" sz="2200" b="1" dirty="0" smtClean="0"/>
              <a:t>The number of </a:t>
            </a:r>
            <a:r>
              <a:rPr lang="en-IN" sz="2200" b="1" dirty="0" smtClean="0"/>
              <a:t>cook cum helpers now working came to 88296 in view of centralisation of payment and Coverage of more number of schools by NGOs.</a:t>
            </a:r>
            <a:endParaRPr lang="en-US" sz="2200" b="1" dirty="0" smtClean="0"/>
          </a:p>
          <a:p>
            <a:pPr>
              <a:defRPr/>
            </a:pPr>
            <a:r>
              <a:rPr lang="en-US" sz="2200" b="1" dirty="0" smtClean="0"/>
              <a:t>All CCHs are having </a:t>
            </a:r>
            <a:r>
              <a:rPr lang="en-US" sz="2200" b="1" u="sng" dirty="0" smtClean="0"/>
              <a:t>bank account and receiving honorarium through Bank Account.</a:t>
            </a:r>
            <a:endParaRPr lang="en-US" sz="2200" b="1" dirty="0" smtClean="0"/>
          </a:p>
          <a:p>
            <a:pPr>
              <a:defRPr/>
            </a:pPr>
            <a:r>
              <a:rPr lang="en-US" sz="2200" b="1" dirty="0" smtClean="0"/>
              <a:t>The CCHs are engaged as follows:</a:t>
            </a:r>
          </a:p>
          <a:p>
            <a:pPr>
              <a:buFont typeface="Wingdings" pitchFamily="2" charset="2"/>
              <a:buNone/>
              <a:defRPr/>
            </a:pPr>
            <a:endParaRPr lang="en-IN" sz="500" b="1" dirty="0" smtClean="0"/>
          </a:p>
          <a:p>
            <a:pPr>
              <a:buFont typeface="Wingdings" pitchFamily="2" charset="2"/>
              <a:buNone/>
              <a:defRPr/>
            </a:pPr>
            <a:endParaRPr lang="en-IN" sz="500" b="1" dirty="0" smtClean="0"/>
          </a:p>
          <a:p>
            <a:pPr marL="900113" lvl="2" indent="-182563">
              <a:buFontTx/>
              <a:buChar char="-"/>
              <a:defRPr/>
            </a:pPr>
            <a:r>
              <a:rPr lang="en-US" sz="1600" b="1" dirty="0" smtClean="0"/>
              <a:t>One Cook-cum-Helper – for Schools having up to 25 students</a:t>
            </a:r>
          </a:p>
          <a:p>
            <a:pPr marL="900113" lvl="2" indent="-182563">
              <a:buFontTx/>
              <a:buChar char="-"/>
              <a:defRPr/>
            </a:pPr>
            <a:r>
              <a:rPr lang="en-US" sz="1600" b="1" dirty="0" smtClean="0"/>
              <a:t>Two Cook-cum-Helpers - for Schools having 26 to 100 students</a:t>
            </a:r>
          </a:p>
          <a:p>
            <a:pPr marL="900113" lvl="2" indent="-182563">
              <a:buFontTx/>
              <a:buChar char="-"/>
              <a:defRPr/>
            </a:pPr>
            <a:r>
              <a:rPr lang="en-US" sz="1600" b="1" dirty="0" smtClean="0"/>
              <a:t>One additional Cook-cum-Helper - for every addition of 100 students.</a:t>
            </a:r>
          </a:p>
          <a:p>
            <a:pPr marL="900113" lvl="2" indent="-182563">
              <a:buFontTx/>
              <a:buChar char="-"/>
              <a:defRPr/>
            </a:pPr>
            <a:endParaRPr lang="en-US" sz="1500" b="1" dirty="0" smtClean="0">
              <a:ea typeface="+mn-ea"/>
              <a:cs typeface="+mn-cs"/>
            </a:endParaRPr>
          </a:p>
          <a:p>
            <a:pPr lvl="1">
              <a:lnSpc>
                <a:spcPct val="150000"/>
              </a:lnSpc>
              <a:buFont typeface="Wingdings" pitchFamily="2" charset="2"/>
              <a:buNone/>
              <a:defRPr/>
            </a:pPr>
            <a:endParaRPr lang="en-IN" sz="2500" b="1" dirty="0" smtClean="0"/>
          </a:p>
        </p:txBody>
      </p:sp>
      <p:pic>
        <p:nvPicPr>
          <p:cNvPr id="14342" name="Picture 1" descr="G:\WEBSITE\imagesCAK43VU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96651" y="28575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00826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School Education, Govt. of Andhra Pradesh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651000" y="304800"/>
            <a:ext cx="7010400" cy="685800"/>
          </a:xfrm>
        </p:spPr>
        <p:txBody>
          <a:bodyPr anchor="ctr"/>
          <a:lstStyle/>
          <a:p>
            <a:pPr lvl="1">
              <a:defRPr/>
            </a:pPr>
            <a:r>
              <a:rPr lang="en-US" altLang="en-US" sz="3000" b="1" dirty="0" smtClean="0">
                <a:solidFill>
                  <a:srgbClr val="0070C0"/>
                </a:solidFill>
                <a:latin typeface="+mj-lt"/>
              </a:rPr>
              <a:t>Involvement </a:t>
            </a:r>
            <a:r>
              <a:rPr lang="en-US" altLang="en-US" sz="3000" b="1" dirty="0">
                <a:solidFill>
                  <a:srgbClr val="0070C0"/>
                </a:solidFill>
                <a:latin typeface="+mj-lt"/>
              </a:rPr>
              <a:t>of NGOs / </a:t>
            </a:r>
            <a:r>
              <a:rPr lang="en-US" altLang="en-US" sz="3000" b="1" dirty="0" smtClean="0">
                <a:solidFill>
                  <a:srgbClr val="0070C0"/>
                </a:solidFill>
                <a:latin typeface="+mj-lt"/>
              </a:rPr>
              <a:t>Trusts                       </a:t>
            </a:r>
            <a:endParaRPr lang="en-US" altLang="en-US" sz="3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11200" y="1066800"/>
            <a:ext cx="10668000" cy="5105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6 NGOs/ Trusts are already engaged covering 212964 children in 1794 schools in 8 districts for serving of MDM through centralized kitchen.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Maximum 20 km distance and 1 hr time taken for delivery of food from centralized kitchen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Measures taken to ensure delivery of hot cooked meals to schools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Responsibility of receiving cooked meals at the schools from the centralized kitchens by the HM / Teacher and hot cooked meal served by the CCH.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b="1" dirty="0" smtClean="0"/>
              <a:t>Food supply containers are sealed at the time of supply of meals to schools</a:t>
            </a:r>
            <a:r>
              <a:rPr lang="en-US" altLang="en-US" sz="2000" b="1" dirty="0" smtClean="0"/>
              <a:t>.</a:t>
            </a: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A02D2-88B0-4D33-A61A-95AB8696D5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1" y="-4763"/>
            <a:ext cx="3424767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" descr="G:\WEBSITE\imagesCAK43VU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12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9260</TotalTime>
  <Words>1668</Words>
  <Application>Microsoft Office PowerPoint</Application>
  <PresentationFormat>Custom</PresentationFormat>
  <Paragraphs>538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Wisp</vt:lpstr>
      <vt:lpstr>PowerPoint Presentation</vt:lpstr>
      <vt:lpstr>PowerPoint Presentation</vt:lpstr>
      <vt:lpstr>Coverage during 2017-18</vt:lpstr>
      <vt:lpstr>PowerPoint Presentation</vt:lpstr>
      <vt:lpstr>Coverage -1-4th Qtrs (2017-18)</vt:lpstr>
      <vt:lpstr>PowerPoint Presentation</vt:lpstr>
      <vt:lpstr>Release of Food Grains &amp; Payment to FCI</vt:lpstr>
      <vt:lpstr>Cook-cum-Helpers </vt:lpstr>
      <vt:lpstr>Involvement of NGOs / Trusts                       </vt:lpstr>
      <vt:lpstr>               EXISTING CENTREALISED KITCHENS</vt:lpstr>
      <vt:lpstr>AMS Reported Schools Percentage </vt:lpstr>
      <vt:lpstr>Quality Safety and Hygiene</vt:lpstr>
      <vt:lpstr>SCHOOL HEALTH PROGRAMME (RBSK)</vt:lpstr>
      <vt:lpstr>Mode of Cooking</vt:lpstr>
      <vt:lpstr>PowerPoint Presentation</vt:lpstr>
      <vt:lpstr>Initiatives of the State</vt:lpstr>
      <vt:lpstr>PowerPoint Presentation</vt:lpstr>
      <vt:lpstr>PowerPoint Presentation</vt:lpstr>
      <vt:lpstr>Best Practices in MDM</vt:lpstr>
      <vt:lpstr>ISSUES on MDM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SIMS – School Information Management System Integrated Data Systems &amp; Applications</dc:title>
  <dc:creator>Satya Sandeep</dc:creator>
  <cp:lastModifiedBy>hp</cp:lastModifiedBy>
  <cp:revision>725</cp:revision>
  <dcterms:created xsi:type="dcterms:W3CDTF">2017-04-12T12:21:26Z</dcterms:created>
  <dcterms:modified xsi:type="dcterms:W3CDTF">2018-05-31T08:23:19Z</dcterms:modified>
</cp:coreProperties>
</file>